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58" r:id="rId4"/>
    <p:sldId id="257" r:id="rId5"/>
    <p:sldId id="261" r:id="rId6"/>
    <p:sldId id="328" r:id="rId7"/>
    <p:sldId id="327" r:id="rId8"/>
    <p:sldId id="329" r:id="rId9"/>
    <p:sldId id="362" r:id="rId10"/>
    <p:sldId id="346" r:id="rId11"/>
    <p:sldId id="264" r:id="rId12"/>
    <p:sldId id="274" r:id="rId13"/>
    <p:sldId id="345" r:id="rId14"/>
    <p:sldId id="324" r:id="rId15"/>
    <p:sldId id="363" r:id="rId16"/>
    <p:sldId id="355" r:id="rId17"/>
    <p:sldId id="351" r:id="rId18"/>
    <p:sldId id="317" r:id="rId19"/>
    <p:sldId id="332" r:id="rId20"/>
    <p:sldId id="339" r:id="rId21"/>
    <p:sldId id="336" r:id="rId22"/>
    <p:sldId id="338" r:id="rId23"/>
    <p:sldId id="342" r:id="rId24"/>
    <p:sldId id="276" r:id="rId25"/>
    <p:sldId id="271" r:id="rId26"/>
    <p:sldId id="357" r:id="rId27"/>
    <p:sldId id="281" r:id="rId28"/>
    <p:sldId id="284" r:id="rId29"/>
    <p:sldId id="361" r:id="rId30"/>
    <p:sldId id="277" r:id="rId31"/>
    <p:sldId id="282" r:id="rId32"/>
    <p:sldId id="358" r:id="rId33"/>
    <p:sldId id="283" r:id="rId34"/>
    <p:sldId id="360" r:id="rId35"/>
    <p:sldId id="319" r:id="rId36"/>
    <p:sldId id="259" r:id="rId37"/>
    <p:sldId id="333" r:id="rId38"/>
    <p:sldId id="343"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7E8"/>
    <a:srgbClr val="C2E6B8"/>
    <a:srgbClr val="1D5479"/>
    <a:srgbClr val="1D548D"/>
    <a:srgbClr val="3399FF"/>
    <a:srgbClr val="F2F0F4"/>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986" autoAdjust="0"/>
  </p:normalViewPr>
  <p:slideViewPr>
    <p:cSldViewPr>
      <p:cViewPr>
        <p:scale>
          <a:sx n="86" d="100"/>
          <a:sy n="86" d="100"/>
        </p:scale>
        <p:origin x="-82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关键技术研究</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a:noFill/>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系统框架实现</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5B194306-93D1-4BAD-90DF-BF44379792B3}"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00FAF55F-8B18-47BA-88E6-B71A8BB3706D}" type="pres">
      <dgm:prSet presAssocID="{E5484EE8-501E-4120-B1B9-11DC0CC50564}" presName="tSp" presStyleCnt="0"/>
      <dgm:spPr/>
    </dgm:pt>
    <dgm:pt modelId="{D6105730-248D-4951-AD29-399C1F7B2F6E}" type="pres">
      <dgm:prSet presAssocID="{E5484EE8-501E-4120-B1B9-11DC0CC50564}" presName="bSp" presStyleCnt="0"/>
      <dgm:spPr/>
    </dgm:pt>
    <dgm:pt modelId="{3F753CE0-8678-425A-9517-D24F512C4948}" type="pres">
      <dgm:prSet presAssocID="{E5484EE8-501E-4120-B1B9-11DC0CC50564}" presName="process" presStyleCnt="0"/>
      <dgm:spPr/>
    </dgm:pt>
    <dgm:pt modelId="{A468D129-3B0D-410E-AEA9-9D40E7FDBCF9}" type="pres">
      <dgm:prSet presAssocID="{7E1E49A8-FEF4-4F77-9D96-AE51CAF7E30E}" presName="composite1" presStyleCnt="0"/>
      <dgm:spPr/>
    </dgm:pt>
    <dgm:pt modelId="{C7EC9CC3-1A34-427C-8D8E-57F8706C8EDC}" type="pres">
      <dgm:prSet presAssocID="{7E1E49A8-FEF4-4F77-9D96-AE51CAF7E30E}" presName="dummyNode1" presStyleLbl="node1" presStyleIdx="0" presStyleCnt="3"/>
      <dgm:spPr/>
    </dgm:pt>
    <dgm:pt modelId="{75BD1C6F-16B7-4F5F-BD33-1E74538433CE}" type="pres">
      <dgm:prSet presAssocID="{7E1E49A8-FEF4-4F77-9D96-AE51CAF7E30E}" presName="childNode1" presStyleLbl="bgAcc1" presStyleIdx="0" presStyleCnt="3" custScaleX="135736" custScaleY="202648" custLinFactNeighborX="-5649" custLinFactNeighborY="-22806">
        <dgm:presLayoutVars>
          <dgm:bulletEnabled val="1"/>
        </dgm:presLayoutVars>
      </dgm:prSet>
      <dgm:spPr/>
    </dgm:pt>
    <dgm:pt modelId="{706F991B-8FD9-44FC-BC21-6DEE91907E6C}" type="pres">
      <dgm:prSet presAssocID="{7E1E49A8-FEF4-4F77-9D96-AE51CAF7E30E}" presName="childNode1tx" presStyleLbl="bgAcc1" presStyleIdx="0" presStyleCnt="3">
        <dgm:presLayoutVars>
          <dgm:bulletEnabled val="1"/>
        </dgm:presLayoutVars>
      </dgm:prSet>
      <dgm:spPr/>
    </dgm:pt>
    <dgm:pt modelId="{0F531A21-69B6-4470-8FE8-7E7CBCAEFD0A}" type="pres">
      <dgm:prSet presAssocID="{7E1E49A8-FEF4-4F77-9D96-AE51CAF7E30E}" presName="parentNode1" presStyleLbl="node1" presStyleIdx="0" presStyleCnt="3" custLinFactNeighborX="15931" custLinFactNeighborY="26134">
        <dgm:presLayoutVars>
          <dgm:chMax val="1"/>
          <dgm:bulletEnabled val="1"/>
        </dgm:presLayoutVars>
      </dgm:prSet>
      <dgm:spPr>
        <a:prstGeom prst="roundRect">
          <a:avLst>
            <a:gd name="adj" fmla="val 16670"/>
          </a:avLst>
        </a:prstGeom>
      </dgm:spPr>
      <dgm:t>
        <a:bodyPr/>
        <a:lstStyle/>
        <a:p>
          <a:endParaRPr lang="zh-CN" altLang="en-US"/>
        </a:p>
      </dgm:t>
    </dgm:pt>
    <dgm:pt modelId="{9148E69F-F6DB-4283-8E80-EE4E2EF50AA5}" type="pres">
      <dgm:prSet presAssocID="{7E1E49A8-FEF4-4F77-9D96-AE51CAF7E30E}" presName="connSite1" presStyleCnt="0"/>
      <dgm:spPr/>
    </dgm:pt>
    <dgm:pt modelId="{88556A1C-F2E2-4063-A2C9-B494E9BD8B84}" type="pres">
      <dgm:prSet presAssocID="{02F3EA50-F7ED-4288-8797-D2682DB49B85}" presName="Name9" presStyleLbl="sibTrans2D1" presStyleIdx="0" presStyleCnt="2"/>
      <dgm:spPr/>
      <dgm:t>
        <a:bodyPr/>
        <a:lstStyle/>
        <a:p>
          <a:endParaRPr lang="zh-CN" altLang="en-US"/>
        </a:p>
      </dgm:t>
    </dgm:pt>
    <dgm:pt modelId="{261D1082-9629-4C59-8327-E00BA3549D53}" type="pres">
      <dgm:prSet presAssocID="{6AB9DC60-3551-4D0B-9AB4-14805EE9B3FD}" presName="composite2" presStyleCnt="0"/>
      <dgm:spPr/>
    </dgm:pt>
    <dgm:pt modelId="{73B66253-A398-4446-8F42-141E0E89A300}" type="pres">
      <dgm:prSet presAssocID="{6AB9DC60-3551-4D0B-9AB4-14805EE9B3FD}" presName="dummyNode2" presStyleLbl="node1" presStyleIdx="0" presStyleCnt="3"/>
      <dgm:spPr/>
    </dgm:pt>
    <dgm:pt modelId="{C97FF2D3-66C7-4236-8B8E-C22F0A8D5E93}" type="pres">
      <dgm:prSet presAssocID="{6AB9DC60-3551-4D0B-9AB4-14805EE9B3FD}" presName="childNode2" presStyleLbl="bgAcc1" presStyleIdx="1" presStyleCnt="3" custScaleY="111756" custLinFactNeighborX="-3863" custLinFactNeighborY="-4325">
        <dgm:presLayoutVars>
          <dgm:bulletEnabled val="1"/>
        </dgm:presLayoutVars>
      </dgm:prSet>
      <dgm:spPr>
        <a:ln>
          <a:noFill/>
        </a:ln>
      </dgm:spPr>
      <dgm:t>
        <a:bodyPr/>
        <a:lstStyle/>
        <a:p>
          <a:endParaRPr lang="zh-CN" altLang="en-US"/>
        </a:p>
      </dgm:t>
    </dgm:pt>
    <dgm:pt modelId="{B9EB4B53-44C9-4498-AE30-CA51DB26318F}" type="pres">
      <dgm:prSet presAssocID="{6AB9DC60-3551-4D0B-9AB4-14805EE9B3FD}" presName="childNode2tx" presStyleLbl="bgAcc1" presStyleIdx="1" presStyleCnt="3">
        <dgm:presLayoutVars>
          <dgm:bulletEnabled val="1"/>
        </dgm:presLayoutVars>
      </dgm:prSet>
      <dgm:spPr/>
    </dgm:pt>
    <dgm:pt modelId="{B040ECB5-6FCF-4172-AA9E-77A75C654384}" type="pres">
      <dgm:prSet presAssocID="{6AB9DC60-3551-4D0B-9AB4-14805EE9B3FD}" presName="parentNode2" presStyleLbl="node1" presStyleIdx="1" presStyleCnt="3" custLinFactNeighborX="-21479" custLinFactNeighborY="99030">
        <dgm:presLayoutVars>
          <dgm:chMax val="0"/>
          <dgm:bulletEnabled val="1"/>
        </dgm:presLayoutVars>
      </dgm:prSet>
      <dgm:spPr>
        <a:prstGeom prst="roundRect">
          <a:avLst>
            <a:gd name="adj" fmla="val 16670"/>
          </a:avLst>
        </a:prstGeom>
      </dgm:spPr>
      <dgm:t>
        <a:bodyPr/>
        <a:lstStyle/>
        <a:p>
          <a:endParaRPr lang="zh-CN" altLang="en-US"/>
        </a:p>
      </dgm:t>
    </dgm:pt>
    <dgm:pt modelId="{FC064948-F5F9-4515-86BE-C65C2C16CF46}" type="pres">
      <dgm:prSet presAssocID="{6AB9DC60-3551-4D0B-9AB4-14805EE9B3FD}" presName="connSite2" presStyleCnt="0"/>
      <dgm:spPr/>
    </dgm:pt>
    <dgm:pt modelId="{1EF2C37D-A21C-4F96-A87C-B29AE6E6BF94}" type="pres">
      <dgm:prSet presAssocID="{83284CA9-CAEF-48AD-B848-31329827BCE8}" presName="Name18" presStyleLbl="sibTrans2D1" presStyleIdx="1" presStyleCnt="2" custScaleX="91075" custScaleY="111966"/>
      <dgm:spPr/>
      <dgm:t>
        <a:bodyPr/>
        <a:lstStyle/>
        <a:p>
          <a:endParaRPr lang="zh-CN" altLang="en-US"/>
        </a:p>
      </dgm:t>
    </dgm:pt>
    <dgm:pt modelId="{87AD0A05-3D38-47C6-80F8-29B748F8C9B1}" type="pres">
      <dgm:prSet presAssocID="{5F834543-79C1-4567-9168-3A502ABDE20B}" presName="composite1" presStyleCnt="0"/>
      <dgm:spPr/>
    </dgm:pt>
    <dgm:pt modelId="{36583E31-2151-45D4-8BD5-49E13DB12315}" type="pres">
      <dgm:prSet presAssocID="{5F834543-79C1-4567-9168-3A502ABDE20B}" presName="dummyNode1" presStyleLbl="node1" presStyleIdx="1" presStyleCnt="3"/>
      <dgm:spPr/>
    </dgm:pt>
    <dgm:pt modelId="{22DB090E-554E-409F-B69A-E78FFAA72E6D}" type="pres">
      <dgm:prSet presAssocID="{5F834543-79C1-4567-9168-3A502ABDE20B}" presName="childNode1" presStyleLbl="bgAcc1" presStyleIdx="2" presStyleCnt="3" custScaleX="135038" custScaleY="145327" custLinFactNeighborX="-3773" custLinFactNeighborY="-4668">
        <dgm:presLayoutVars>
          <dgm:bulletEnabled val="1"/>
        </dgm:presLayoutVars>
      </dgm:prSet>
      <dgm:spPr/>
      <dgm:t>
        <a:bodyPr/>
        <a:lstStyle/>
        <a:p>
          <a:endParaRPr lang="zh-CN" altLang="en-US"/>
        </a:p>
      </dgm:t>
    </dgm:pt>
    <dgm:pt modelId="{F3A34AD1-2AD2-4D52-95B4-37F4082ECEE5}" type="pres">
      <dgm:prSet presAssocID="{5F834543-79C1-4567-9168-3A502ABDE20B}" presName="childNode1tx" presStyleLbl="bgAcc1" presStyleIdx="2" presStyleCnt="3">
        <dgm:presLayoutVars>
          <dgm:bulletEnabled val="1"/>
        </dgm:presLayoutVars>
      </dgm:prSet>
      <dgm:spPr/>
    </dgm:pt>
    <dgm:pt modelId="{E2CA2213-35BD-4785-BE23-586B76980845}" type="pres">
      <dgm:prSet presAssocID="{5F834543-79C1-4567-9168-3A502ABDE20B}" presName="parentNode1" presStyleLbl="node1" presStyleIdx="2" presStyleCnt="3" custLinFactNeighborX="906" custLinFactNeighborY="13741">
        <dgm:presLayoutVars>
          <dgm:chMax val="1"/>
          <dgm:bulletEnabled val="1"/>
        </dgm:presLayoutVars>
      </dgm:prSet>
      <dgm:spPr>
        <a:prstGeom prst="roundRect">
          <a:avLst>
            <a:gd name="adj" fmla="val 16670"/>
          </a:avLst>
        </a:prstGeom>
      </dgm:spPr>
      <dgm:t>
        <a:bodyPr/>
        <a:lstStyle/>
        <a:p>
          <a:endParaRPr lang="zh-CN" altLang="en-US"/>
        </a:p>
      </dgm:t>
    </dgm:pt>
    <dgm:pt modelId="{E63EDBB0-3957-4C39-A521-C0E3C115407C}" type="pres">
      <dgm:prSet presAssocID="{5F834543-79C1-4567-9168-3A502ABDE20B}" presName="connSite1" presStyleCnt="0"/>
      <dgm:spPr/>
    </dgm:pt>
  </dgm:ptLst>
  <dgm:cxnLst>
    <dgm:cxn modelId="{57DD455D-4FB8-4FB5-9C31-C7ED7336DD7D}" type="presOf" srcId="{7E1E49A8-FEF4-4F77-9D96-AE51CAF7E30E}" destId="{0F531A21-69B6-4470-8FE8-7E7CBCAEFD0A}" srcOrd="0" destOrd="0" presId="urn:microsoft.com/office/officeart/2005/8/layout/hProcess4"/>
    <dgm:cxn modelId="{E94A9188-897D-432F-8758-AB70332FAA42}" srcId="{E5484EE8-501E-4120-B1B9-11DC0CC50564}" destId="{6AB9DC60-3551-4D0B-9AB4-14805EE9B3FD}" srcOrd="1" destOrd="0" parTransId="{6DBC8E91-5433-42F8-A9A3-890FBED29001}" sibTransId="{83284CA9-CAEF-48AD-B848-31329827BCE8}"/>
    <dgm:cxn modelId="{0241711E-E60E-43A7-A694-F16D570412B7}" type="presOf" srcId="{6AB9DC60-3551-4D0B-9AB4-14805EE9B3FD}" destId="{B040ECB5-6FCF-4172-AA9E-77A75C654384}" srcOrd="0" destOrd="0" presId="urn:microsoft.com/office/officeart/2005/8/layout/hProcess4"/>
    <dgm:cxn modelId="{4D97D038-7E6A-4865-A55A-DB9804A4860B}" srcId="{E5484EE8-501E-4120-B1B9-11DC0CC50564}" destId="{7E1E49A8-FEF4-4F77-9D96-AE51CAF7E30E}" srcOrd="0" destOrd="0" parTransId="{B1E8064F-EAB6-4051-9383-B80760D39150}" sibTransId="{02F3EA50-F7ED-4288-8797-D2682DB49B85}"/>
    <dgm:cxn modelId="{45EEA5FD-BFB8-4928-ABB8-43E402496879}" type="presOf" srcId="{E5484EE8-501E-4120-B1B9-11DC0CC50564}" destId="{5B194306-93D1-4BAD-90DF-BF44379792B3}" srcOrd="0" destOrd="0" presId="urn:microsoft.com/office/officeart/2005/8/layout/hProcess4"/>
    <dgm:cxn modelId="{76D83800-7FF0-4ECF-97DF-13DAE6B95EC9}" srcId="{E5484EE8-501E-4120-B1B9-11DC0CC50564}" destId="{5F834543-79C1-4567-9168-3A502ABDE20B}" srcOrd="2" destOrd="0" parTransId="{FB57F69C-56E3-444B-ABB0-25B40404090A}" sibTransId="{A8F24E8C-9F91-4C84-B8B3-59B053DF57AF}"/>
    <dgm:cxn modelId="{4D35020F-D354-4809-AE01-3F71CB809299}" type="presOf" srcId="{5F834543-79C1-4567-9168-3A502ABDE20B}" destId="{E2CA2213-35BD-4785-BE23-586B76980845}" srcOrd="0" destOrd="0" presId="urn:microsoft.com/office/officeart/2005/8/layout/hProcess4"/>
    <dgm:cxn modelId="{3C329E88-CD0D-495F-9788-FC633EF20B7C}" type="presOf" srcId="{02F3EA50-F7ED-4288-8797-D2682DB49B85}" destId="{88556A1C-F2E2-4063-A2C9-B494E9BD8B84}" srcOrd="0" destOrd="0" presId="urn:microsoft.com/office/officeart/2005/8/layout/hProcess4"/>
    <dgm:cxn modelId="{64688C44-133F-4199-8C5E-5F52C9D3FFB0}" type="presOf" srcId="{83284CA9-CAEF-48AD-B848-31329827BCE8}" destId="{1EF2C37D-A21C-4F96-A87C-B29AE6E6BF94}" srcOrd="0" destOrd="0" presId="urn:microsoft.com/office/officeart/2005/8/layout/hProcess4"/>
    <dgm:cxn modelId="{0F525A80-4AEC-40DF-B14F-C5781714508D}" type="presParOf" srcId="{5B194306-93D1-4BAD-90DF-BF44379792B3}" destId="{00FAF55F-8B18-47BA-88E6-B71A8BB3706D}" srcOrd="0" destOrd="0" presId="urn:microsoft.com/office/officeart/2005/8/layout/hProcess4"/>
    <dgm:cxn modelId="{A3D595E9-F2D4-40E5-AA00-E7E42B2B6B7E}" type="presParOf" srcId="{5B194306-93D1-4BAD-90DF-BF44379792B3}" destId="{D6105730-248D-4951-AD29-399C1F7B2F6E}" srcOrd="1" destOrd="0" presId="urn:microsoft.com/office/officeart/2005/8/layout/hProcess4"/>
    <dgm:cxn modelId="{26727D0A-DC7F-4F38-98C6-20FF5615FD1C}" type="presParOf" srcId="{5B194306-93D1-4BAD-90DF-BF44379792B3}" destId="{3F753CE0-8678-425A-9517-D24F512C4948}" srcOrd="2" destOrd="0" presId="urn:microsoft.com/office/officeart/2005/8/layout/hProcess4"/>
    <dgm:cxn modelId="{88919CA0-7EFD-4828-921C-E3A634B31C83}" type="presParOf" srcId="{3F753CE0-8678-425A-9517-D24F512C4948}" destId="{A468D129-3B0D-410E-AEA9-9D40E7FDBCF9}" srcOrd="0" destOrd="0" presId="urn:microsoft.com/office/officeart/2005/8/layout/hProcess4"/>
    <dgm:cxn modelId="{C4B8A7B5-A515-44F6-9C7C-BC89F28115B9}" type="presParOf" srcId="{A468D129-3B0D-410E-AEA9-9D40E7FDBCF9}" destId="{C7EC9CC3-1A34-427C-8D8E-57F8706C8EDC}" srcOrd="0" destOrd="0" presId="urn:microsoft.com/office/officeart/2005/8/layout/hProcess4"/>
    <dgm:cxn modelId="{AAA57D52-5C30-48EE-82EC-D186BA482C9D}" type="presParOf" srcId="{A468D129-3B0D-410E-AEA9-9D40E7FDBCF9}" destId="{75BD1C6F-16B7-4F5F-BD33-1E74538433CE}" srcOrd="1" destOrd="0" presId="urn:microsoft.com/office/officeart/2005/8/layout/hProcess4"/>
    <dgm:cxn modelId="{1460CA2A-AE73-4F9C-9C1D-09EC19324F91}" type="presParOf" srcId="{A468D129-3B0D-410E-AEA9-9D40E7FDBCF9}" destId="{706F991B-8FD9-44FC-BC21-6DEE91907E6C}" srcOrd="2" destOrd="0" presId="urn:microsoft.com/office/officeart/2005/8/layout/hProcess4"/>
    <dgm:cxn modelId="{C7810DDF-67A0-4D48-B722-B13FA6F10D68}" type="presParOf" srcId="{A468D129-3B0D-410E-AEA9-9D40E7FDBCF9}" destId="{0F531A21-69B6-4470-8FE8-7E7CBCAEFD0A}" srcOrd="3" destOrd="0" presId="urn:microsoft.com/office/officeart/2005/8/layout/hProcess4"/>
    <dgm:cxn modelId="{42634360-4335-4F8A-B8A0-794C66C5F330}" type="presParOf" srcId="{A468D129-3B0D-410E-AEA9-9D40E7FDBCF9}" destId="{9148E69F-F6DB-4283-8E80-EE4E2EF50AA5}" srcOrd="4" destOrd="0" presId="urn:microsoft.com/office/officeart/2005/8/layout/hProcess4"/>
    <dgm:cxn modelId="{93627364-9D5E-418B-9C41-BBF9167428B1}" type="presParOf" srcId="{3F753CE0-8678-425A-9517-D24F512C4948}" destId="{88556A1C-F2E2-4063-A2C9-B494E9BD8B84}" srcOrd="1" destOrd="0" presId="urn:microsoft.com/office/officeart/2005/8/layout/hProcess4"/>
    <dgm:cxn modelId="{0F6BBE70-B7DF-4931-A810-E0D4BD8E6850}" type="presParOf" srcId="{3F753CE0-8678-425A-9517-D24F512C4948}" destId="{261D1082-9629-4C59-8327-E00BA3549D53}" srcOrd="2" destOrd="0" presId="urn:microsoft.com/office/officeart/2005/8/layout/hProcess4"/>
    <dgm:cxn modelId="{96C17E0F-B6A2-487B-AF89-51FBDE66DB11}" type="presParOf" srcId="{261D1082-9629-4C59-8327-E00BA3549D53}" destId="{73B66253-A398-4446-8F42-141E0E89A300}" srcOrd="0" destOrd="0" presId="urn:microsoft.com/office/officeart/2005/8/layout/hProcess4"/>
    <dgm:cxn modelId="{6FFDD17C-0FB9-4DEC-A9C4-1A0D38F86F00}" type="presParOf" srcId="{261D1082-9629-4C59-8327-E00BA3549D53}" destId="{C97FF2D3-66C7-4236-8B8E-C22F0A8D5E93}" srcOrd="1" destOrd="0" presId="urn:microsoft.com/office/officeart/2005/8/layout/hProcess4"/>
    <dgm:cxn modelId="{C1E76FF0-E58B-479D-AB59-5B77312B9FA1}" type="presParOf" srcId="{261D1082-9629-4C59-8327-E00BA3549D53}" destId="{B9EB4B53-44C9-4498-AE30-CA51DB26318F}" srcOrd="2" destOrd="0" presId="urn:microsoft.com/office/officeart/2005/8/layout/hProcess4"/>
    <dgm:cxn modelId="{5E6A479C-37CE-49F1-AB4A-697F14C4F2A7}" type="presParOf" srcId="{261D1082-9629-4C59-8327-E00BA3549D53}" destId="{B040ECB5-6FCF-4172-AA9E-77A75C654384}" srcOrd="3" destOrd="0" presId="urn:microsoft.com/office/officeart/2005/8/layout/hProcess4"/>
    <dgm:cxn modelId="{ABD5AAF2-DC9A-40A6-A284-4026F2E541B2}" type="presParOf" srcId="{261D1082-9629-4C59-8327-E00BA3549D53}" destId="{FC064948-F5F9-4515-86BE-C65C2C16CF46}" srcOrd="4" destOrd="0" presId="urn:microsoft.com/office/officeart/2005/8/layout/hProcess4"/>
    <dgm:cxn modelId="{78C12A36-21B7-443A-A0A3-3EDC9868A696}" type="presParOf" srcId="{3F753CE0-8678-425A-9517-D24F512C4948}" destId="{1EF2C37D-A21C-4F96-A87C-B29AE6E6BF94}" srcOrd="3" destOrd="0" presId="urn:microsoft.com/office/officeart/2005/8/layout/hProcess4"/>
    <dgm:cxn modelId="{417DC677-A0B2-402D-A137-B55BF21B8D70}" type="presParOf" srcId="{3F753CE0-8678-425A-9517-D24F512C4948}" destId="{87AD0A05-3D38-47C6-80F8-29B748F8C9B1}" srcOrd="4" destOrd="0" presId="urn:microsoft.com/office/officeart/2005/8/layout/hProcess4"/>
    <dgm:cxn modelId="{B8451AC1-5FB8-4173-BEDE-238328F8B6C9}" type="presParOf" srcId="{87AD0A05-3D38-47C6-80F8-29B748F8C9B1}" destId="{36583E31-2151-45D4-8BD5-49E13DB12315}" srcOrd="0" destOrd="0" presId="urn:microsoft.com/office/officeart/2005/8/layout/hProcess4"/>
    <dgm:cxn modelId="{2934776C-367E-4C65-AB63-C82DB9C9468E}" type="presParOf" srcId="{87AD0A05-3D38-47C6-80F8-29B748F8C9B1}" destId="{22DB090E-554E-409F-B69A-E78FFAA72E6D}" srcOrd="1" destOrd="0" presId="urn:microsoft.com/office/officeart/2005/8/layout/hProcess4"/>
    <dgm:cxn modelId="{1F4A5BFE-404E-44A6-93B7-181C75BC28E8}" type="presParOf" srcId="{87AD0A05-3D38-47C6-80F8-29B748F8C9B1}" destId="{F3A34AD1-2AD2-4D52-95B4-37F4082ECEE5}" srcOrd="2" destOrd="0" presId="urn:microsoft.com/office/officeart/2005/8/layout/hProcess4"/>
    <dgm:cxn modelId="{229B9020-B8F6-4864-80A4-5360176372D5}" type="presParOf" srcId="{87AD0A05-3D38-47C6-80F8-29B748F8C9B1}" destId="{E2CA2213-35BD-4785-BE23-586B76980845}" srcOrd="3" destOrd="0" presId="urn:microsoft.com/office/officeart/2005/8/layout/hProcess4"/>
    <dgm:cxn modelId="{153719A0-51FD-4073-B699-0B5C681D42CE}" type="presParOf" srcId="{87AD0A05-3D38-47C6-80F8-29B748F8C9B1}" destId="{E63EDBB0-3957-4C39-A521-C0E3C115407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不需要固定的表格模式，适合复杂的数据结构</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ScaleY="82616" custLinFactNeighborX="-1619" custLinFactNeighborY="-31325">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0" presStyleCnt="1" custScaleY="77257" custLinFactNeighborY="-6062">
        <dgm:presLayoutVars>
          <dgm:bulletEnabled val="1"/>
        </dgm:presLayoutVars>
      </dgm:prSet>
      <dgm:spPr>
        <a:prstGeom prst="round2SameRect">
          <a:avLst/>
        </a:prstGeom>
      </dgm:spPr>
      <dgm:t>
        <a:bodyPr/>
        <a:lstStyle/>
        <a:p>
          <a:endParaRPr lang="zh-CN" altLang="en-US"/>
        </a:p>
      </dgm:t>
    </dgm:pt>
  </dgm:ptLst>
  <dgm:cxnLst>
    <dgm:cxn modelId="{6828826F-B666-464D-B430-74D1FAF24185}" type="presOf" srcId="{609F034D-7F9F-41EF-97BD-F9CC63044748}" destId="{E7991CD0-0D87-46BE-91B8-968D1C9F2A0C}" srcOrd="0" destOrd="1" presId="urn:microsoft.com/office/officeart/2005/8/layout/vList5"/>
    <dgm:cxn modelId="{BB03CECD-D8B6-470C-BE4D-32B21B098ACC}" type="presOf" srcId="{479A78D1-478C-4F83-B0D5-6D8354BC8ACC}" destId="{E7991CD0-0D87-46BE-91B8-968D1C9F2A0C}" srcOrd="0" destOrd="0" presId="urn:microsoft.com/office/officeart/2005/8/layout/vList5"/>
    <dgm:cxn modelId="{C3F820C1-89F1-4B6B-A475-850DFA5313E9}" srcId="{3E22ADA9-E11F-4179-8942-D06C6DB4D2A5}" destId="{533C4B46-E369-4F20-91BB-CF4DB5F71A6B}" srcOrd="0" destOrd="0" parTransId="{6E093AD1-2E19-4A8A-8180-70082CDDBCA9}" sibTransId="{B4066365-CD13-4F6D-99F4-E84A826D9056}"/>
    <dgm:cxn modelId="{F4014849-9398-4FEB-9539-117B523894AA}" type="presOf" srcId="{3E22ADA9-E11F-4179-8942-D06C6DB4D2A5}" destId="{C4157A67-4750-4EEB-804D-A415E19F4526}" srcOrd="0" destOrd="0" presId="urn:microsoft.com/office/officeart/2005/8/layout/vList5"/>
    <dgm:cxn modelId="{487F3059-54C0-4795-937F-76E5730442E3}" type="presOf" srcId="{533C4B46-E369-4F20-91BB-CF4DB5F71A6B}" destId="{522AA298-B205-4F93-B3DE-FC511C718BE6}"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006879A1-E322-4075-9D9D-4CEF10244BFE}" srcId="{533C4B46-E369-4F20-91BB-CF4DB5F71A6B}" destId="{609F034D-7F9F-41EF-97BD-F9CC63044748}" srcOrd="1" destOrd="0" parTransId="{EECA1F4D-C123-46FA-8F7A-1B98BDF6DA75}" sibTransId="{5605BA0D-3C1C-4A98-B368-F2892A3118D7}"/>
    <dgm:cxn modelId="{48A5AF04-F921-48DC-831F-566FDD9CA14A}" type="presParOf" srcId="{C4157A67-4750-4EEB-804D-A415E19F4526}" destId="{28E8FB0E-714A-4A47-9F3F-F1C351F682A1}" srcOrd="0"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custLinFactNeighborX="7261" custLinFactNeighborY="-30327">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F3166E1C-8D52-475A-9536-98CBFD899E04}" type="presOf" srcId="{6AB9DC60-3551-4D0B-9AB4-14805EE9B3FD}" destId="{6AA5658A-AFB2-412A-ACBC-5B6931C81FC7}"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76D83800-7FF0-4ECF-97DF-13DAE6B95EC9}" srcId="{E5484EE8-501E-4120-B1B9-11DC0CC50564}" destId="{5F834543-79C1-4567-9168-3A502ABDE20B}" srcOrd="2" destOrd="0" parTransId="{FB57F69C-56E3-444B-ABB0-25B40404090A}" sibTransId="{A8F24E8C-9F91-4C84-B8B3-59B053DF57AF}"/>
    <dgm:cxn modelId="{76796785-C8A1-4C7D-A09C-E49621729A48}" type="presOf" srcId="{EC5F1382-A025-4EBB-A561-731C7A620E7B}" destId="{D9CA3E82-EB84-4115-A7A9-D527477625FB}"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072542EA-DFD6-4BBD-868E-0866A95B598C}"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E94A9188-897D-432F-8758-AB70332FAA42}" srcId="{E5484EE8-501E-4120-B1B9-11DC0CC50564}" destId="{6AB9DC60-3551-4D0B-9AB4-14805EE9B3FD}" srcOrd="1" destOrd="0" parTransId="{6DBC8E91-5433-42F8-A9A3-890FBED29001}" sibTransId="{83284CA9-CAEF-48AD-B848-31329827BCE8}"/>
    <dgm:cxn modelId="{4D97D038-7E6A-4865-A55A-DB9804A4860B}" srcId="{E5484EE8-501E-4120-B1B9-11DC0CC50564}" destId="{7E1E49A8-FEF4-4F77-9D96-AE51CAF7E30E}" srcOrd="0" destOrd="0" parTransId="{B1E8064F-EAB6-4051-9383-B80760D39150}" sibTransId="{02F3EA50-F7ED-4288-8797-D2682DB49B85}"/>
    <dgm:cxn modelId="{69473F85-B7C2-4C74-9FF7-2888C84A3BD4}" type="presOf" srcId="{7E1E49A8-FEF4-4F77-9D96-AE51CAF7E30E}" destId="{7FCE8175-AD90-4594-9087-2698AFA655CC}"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418CFAB1-1F20-4423-BC4F-C074F9681EE0}" type="presOf" srcId="{6AB9DC60-3551-4D0B-9AB4-14805EE9B3FD}" destId="{6AA5658A-AFB2-412A-ACBC-5B6931C81FC7}" srcOrd="0" destOrd="0" presId="urn:microsoft.com/office/officeart/2005/8/layout/StepDownProcess"/>
    <dgm:cxn modelId="{78D343DA-811B-48EC-9B66-22359D4A47DA}" type="presOf" srcId="{5F834543-79C1-4567-9168-3A502ABDE20B}" destId="{447C0D53-E386-4FC1-8EC8-C74E0E1F7CC4}"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37970756-AB70-47FF-8001-BA326754E59A}" type="presOf" srcId="{EC5F1382-A025-4EBB-A561-731C7A620E7B}" destId="{D9CA3E82-EB84-4115-A7A9-D527477625FB}" srcOrd="0" destOrd="0" presId="urn:microsoft.com/office/officeart/2005/8/layout/StepDownProcess"/>
    <dgm:cxn modelId="{76D83800-7FF0-4ECF-97DF-13DAE6B95EC9}" srcId="{E5484EE8-501E-4120-B1B9-11DC0CC50564}" destId="{5F834543-79C1-4567-9168-3A502ABDE20B}" srcOrd="2" destOrd="0" parTransId="{FB57F69C-56E3-444B-ABB0-25B40404090A}" sibTransId="{A8F24E8C-9F91-4C84-B8B3-59B053DF57AF}"/>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ACD44E2A-808D-415B-A226-A3AEA736FD46}"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6B371EB0-B130-4429-B1AB-A9BA82700FEB}"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5C17322E-109B-4AAD-BCD3-1C191A577E21}" type="presOf" srcId="{0EDB0841-5364-4A01-86B0-08F2164032B6}" destId="{B96F21A7-FF77-4091-8524-2D0FE362DC7E}" srcOrd="0" destOrd="0" presId="urn:microsoft.com/office/officeart/2005/8/layout/hProcess9"/>
    <dgm:cxn modelId="{A83C9B65-F5DD-454C-A40B-5B9A9B406F84}" srcId="{4A2708E7-68CC-4F97-875A-F224EAC92E07}" destId="{0EDB0841-5364-4A01-86B0-08F2164032B6}" srcOrd="2" destOrd="0" parTransId="{45DFDD56-6483-4FBF-AEF8-5DAA84A17F67}" sibTransId="{28E088BD-7A2B-4617-B45F-176893D07596}"/>
    <dgm:cxn modelId="{8B30D3DE-10ED-40B7-B6AC-44E4415CD43E}" srcId="{4A2708E7-68CC-4F97-875A-F224EAC92E07}" destId="{D6F38E54-F037-4342-B030-4E05020B5F1F}" srcOrd="1" destOrd="0" parTransId="{B6B9F223-64A4-4608-9B6F-E83346EA11C8}" sibTransId="{2EE56E42-C02E-4A2D-A9AA-CD4364B968EC}"/>
    <dgm:cxn modelId="{99553DF6-70EC-4113-9E84-C8A1281B9433}" type="presOf" srcId="{4A2708E7-68CC-4F97-875A-F224EAC92E07}" destId="{A7A3E541-EC89-4C19-986F-380989F95AAD}" srcOrd="0" destOrd="0" presId="urn:microsoft.com/office/officeart/2005/8/layout/hProcess9"/>
    <dgm:cxn modelId="{D9B6D5CC-78BE-499E-8D6B-6E1CE21410A1}" type="presOf" srcId="{D6F38E54-F037-4342-B030-4E05020B5F1F}" destId="{E3249015-0E52-4E9C-97E2-C31755DA7C84}" srcOrd="0" destOrd="0" presId="urn:microsoft.com/office/officeart/2005/8/layout/hProcess9"/>
    <dgm:cxn modelId="{CCEFC219-0CC5-4B9E-A572-8B458E88CB7E}" type="presParOf" srcId="{A7A3E541-EC89-4C19-986F-380989F95AAD}" destId="{9FF1B752-78E5-4353-B550-04E276A60E8C}" srcOrd="0" destOrd="0" presId="urn:microsoft.com/office/officeart/2005/8/layout/hProcess9"/>
    <dgm:cxn modelId="{1E4B4781-CA68-4B3E-9412-486D3740CEE4}" type="presParOf" srcId="{A7A3E541-EC89-4C19-986F-380989F95AAD}" destId="{A6C4B2DD-251F-416A-9126-C35CF776C2E4}" srcOrd="1" destOrd="0" presId="urn:microsoft.com/office/officeart/2005/8/layout/hProcess9"/>
    <dgm:cxn modelId="{7E2CAE48-61E6-4418-B648-2747C88FC669}" type="presParOf" srcId="{A6C4B2DD-251F-416A-9126-C35CF776C2E4}" destId="{207D15A2-AF95-44EF-AA73-8DFD3E93D4D0}" srcOrd="0" destOrd="0" presId="urn:microsoft.com/office/officeart/2005/8/layout/hProcess9"/>
    <dgm:cxn modelId="{89C11261-3475-4605-8576-A5AAA91A39E9}" type="presParOf" srcId="{A6C4B2DD-251F-416A-9126-C35CF776C2E4}" destId="{75087EF4-5FAD-4A8F-8181-677D4A44AEB4}" srcOrd="1" destOrd="0" presId="urn:microsoft.com/office/officeart/2005/8/layout/hProcess9"/>
    <dgm:cxn modelId="{617CA110-DD88-4EFE-A3A9-3EBD79BD2811}" type="presParOf" srcId="{A6C4B2DD-251F-416A-9126-C35CF776C2E4}" destId="{E3249015-0E52-4E9C-97E2-C31755DA7C84}" srcOrd="2" destOrd="0" presId="urn:microsoft.com/office/officeart/2005/8/layout/hProcess9"/>
    <dgm:cxn modelId="{850CB5D6-4361-46E1-A829-D520BBE1B855}" type="presParOf" srcId="{A6C4B2DD-251F-416A-9126-C35CF776C2E4}" destId="{98426B35-6CEC-4DAC-9C23-367E3FDF4445}" srcOrd="3" destOrd="0" presId="urn:microsoft.com/office/officeart/2005/8/layout/hProcess9"/>
    <dgm:cxn modelId="{ECF3AFAF-A47B-4CA1-90CD-AAB785C9B625}"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1C6F-16B7-4F5F-BD33-1E74538433CE}">
      <dsp:nvSpPr>
        <dsp:cNvPr id="0" name=""/>
        <dsp:cNvSpPr/>
      </dsp:nvSpPr>
      <dsp:spPr>
        <a:xfrm>
          <a:off x="0" y="213936"/>
          <a:ext cx="2532654" cy="31186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556A1C-F2E2-4063-A2C9-B494E9BD8B84}">
      <dsp:nvSpPr>
        <dsp:cNvPr id="0" name=""/>
        <dsp:cNvSpPr/>
      </dsp:nvSpPr>
      <dsp:spPr>
        <a:xfrm>
          <a:off x="1595222" y="1970162"/>
          <a:ext cx="1799595" cy="1799595"/>
        </a:xfrm>
        <a:prstGeom prst="leftCircularArrow">
          <a:avLst>
            <a:gd name="adj1" fmla="val 3323"/>
            <a:gd name="adj2" fmla="val 410620"/>
            <a:gd name="adj3" fmla="val 1619490"/>
            <a:gd name="adj4" fmla="val 8457848"/>
            <a:gd name="adj5" fmla="val 3877"/>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31A21-69B6-4470-8FE8-7E7CBCAEFD0A}">
      <dsp:nvSpPr>
        <dsp:cNvPr id="0" name=""/>
        <dsp:cNvSpPr/>
      </dsp:nvSpPr>
      <dsp:spPr>
        <a:xfrm>
          <a:off x="1017152" y="2736303"/>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关键技术研究</a:t>
          </a:r>
          <a:endParaRPr lang="zh-CN" altLang="en-US" sz="1900" kern="1200" dirty="0">
            <a:solidFill>
              <a:srgbClr val="FFFFFF"/>
            </a:solidFill>
            <a:latin typeface="微软雅黑" pitchFamily="34" charset="-122"/>
            <a:ea typeface="微软雅黑" pitchFamily="34" charset="-122"/>
            <a:cs typeface="+mn-cs"/>
          </a:endParaRPr>
        </a:p>
      </dsp:txBody>
      <dsp:txXfrm>
        <a:off x="1049354" y="2768505"/>
        <a:ext cx="1594145" cy="595146"/>
      </dsp:txXfrm>
    </dsp:sp>
    <dsp:sp modelId="{C97FF2D3-66C7-4236-8B8E-C22F0A8D5E93}">
      <dsp:nvSpPr>
        <dsp:cNvPr id="0" name=""/>
        <dsp:cNvSpPr/>
      </dsp:nvSpPr>
      <dsp:spPr>
        <a:xfrm>
          <a:off x="2750268" y="1197095"/>
          <a:ext cx="1865868" cy="1719869"/>
        </a:xfrm>
        <a:prstGeom prst="roundRect">
          <a:avLst>
            <a:gd name="adj" fmla="val 10000"/>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1EF2C37D-A21C-4F96-A87C-B29AE6E6BF94}">
      <dsp:nvSpPr>
        <dsp:cNvPr id="0" name=""/>
        <dsp:cNvSpPr/>
      </dsp:nvSpPr>
      <dsp:spPr>
        <a:xfrm>
          <a:off x="3744413" y="285969"/>
          <a:ext cx="2808160" cy="3452303"/>
        </a:xfrm>
        <a:prstGeom prst="circularArrow">
          <a:avLst>
            <a:gd name="adj1" fmla="val 1940"/>
            <a:gd name="adj2" fmla="val 232064"/>
            <a:gd name="adj3" fmla="val 18602654"/>
            <a:gd name="adj4" fmla="val 11585740"/>
            <a:gd name="adj5" fmla="val 2263"/>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40ECB5-6FCF-4172-AA9E-77A75C654384}">
      <dsp:nvSpPr>
        <dsp:cNvPr id="0" name=""/>
        <dsp:cNvSpPr/>
      </dsp:nvSpPr>
      <dsp:spPr>
        <a:xfrm>
          <a:off x="2880744" y="1677491"/>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系统框架设计</a:t>
          </a:r>
          <a:endParaRPr lang="zh-CN" altLang="en-US" sz="1900" kern="1200" dirty="0">
            <a:solidFill>
              <a:srgbClr val="FFFFFF"/>
            </a:solidFill>
            <a:latin typeface="微软雅黑" pitchFamily="34" charset="-122"/>
            <a:ea typeface="微软雅黑" pitchFamily="34" charset="-122"/>
            <a:cs typeface="+mn-cs"/>
          </a:endParaRPr>
        </a:p>
      </dsp:txBody>
      <dsp:txXfrm>
        <a:off x="2912946" y="1709693"/>
        <a:ext cx="1594145" cy="595146"/>
      </dsp:txXfrm>
    </dsp:sp>
    <dsp:sp modelId="{22DB090E-554E-409F-B69A-E78FFAA72E6D}">
      <dsp:nvSpPr>
        <dsp:cNvPr id="0" name=""/>
        <dsp:cNvSpPr/>
      </dsp:nvSpPr>
      <dsp:spPr>
        <a:xfrm>
          <a:off x="5109927" y="934142"/>
          <a:ext cx="2519630" cy="223651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CA2213-35BD-4785-BE23-586B76980845}">
      <dsp:nvSpPr>
        <dsp:cNvPr id="0" name=""/>
        <dsp:cNvSpPr/>
      </dsp:nvSpPr>
      <dsp:spPr>
        <a:xfrm>
          <a:off x="5936872" y="2654565"/>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系统框架实现</a:t>
          </a:r>
          <a:endParaRPr lang="zh-CN" altLang="en-US" sz="1900" kern="1200" dirty="0">
            <a:solidFill>
              <a:srgbClr val="FFFFFF"/>
            </a:solidFill>
            <a:latin typeface="微软雅黑" pitchFamily="34" charset="-122"/>
            <a:ea typeface="微软雅黑" pitchFamily="34" charset="-122"/>
            <a:cs typeface="+mn-cs"/>
          </a:endParaRPr>
        </a:p>
      </dsp:txBody>
      <dsp:txXfrm>
        <a:off x="5969074" y="2686767"/>
        <a:ext cx="1594145" cy="595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153241" y="-1557744"/>
          <a:ext cx="801089"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不需要固定的表格模式，适合复杂的数据结构</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10828" y="223775"/>
        <a:ext cx="4246810" cy="722877"/>
      </dsp:txXfrm>
    </dsp:sp>
    <dsp:sp modelId="{522AA298-B205-4F93-B3DE-FC511C718BE6}">
      <dsp:nvSpPr>
        <dsp:cNvPr id="0" name=""/>
        <dsp:cNvSpPr/>
      </dsp:nvSpPr>
      <ds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dsp:txBody>
      <dsp:txXfrm>
        <a:off x="52273" y="52273"/>
        <a:ext cx="2306282" cy="966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936106" y="0"/>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977573" y="41467"/>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14701" y="0"/>
          <a:ext cx="4298756" cy="306101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157357" y="918305"/>
          <a:ext cx="1517208" cy="1224406"/>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217128" y="978076"/>
        <a:ext cx="1397666" cy="1104864"/>
      </dsp:txXfrm>
    </dsp:sp>
    <dsp:sp modelId="{E3249015-0E52-4E9C-97E2-C31755DA7C84}">
      <dsp:nvSpPr>
        <dsp:cNvPr id="0" name=""/>
        <dsp:cNvSpPr/>
      </dsp:nvSpPr>
      <dsp:spPr>
        <a:xfrm>
          <a:off x="1927433" y="989528"/>
          <a:ext cx="1202493" cy="108195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endParaRPr lang="zh-CN" altLang="en-US" sz="4500" kern="1200">
            <a:solidFill>
              <a:sysClr val="window" lastClr="C7EDCB"/>
            </a:solidFill>
            <a:latin typeface="Calibri"/>
            <a:ea typeface="宋体"/>
            <a:cs typeface="+mn-cs"/>
          </a:endParaRPr>
        </a:p>
      </dsp:txBody>
      <dsp:txXfrm>
        <a:off x="1980250" y="1042345"/>
        <a:ext cx="1096859" cy="976325"/>
      </dsp:txXfrm>
    </dsp:sp>
    <dsp:sp modelId="{B96F21A7-FF77-4091-8524-2D0FE362DC7E}">
      <dsp:nvSpPr>
        <dsp:cNvPr id="0" name=""/>
        <dsp:cNvSpPr/>
      </dsp:nvSpPr>
      <dsp:spPr>
        <a:xfrm>
          <a:off x="3382794" y="918305"/>
          <a:ext cx="1517208" cy="1224406"/>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3442565" y="978076"/>
        <a:ext cx="1397666" cy="11048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11</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27</a:t>
            </a:fld>
            <a:endParaRPr lang="zh-CN" altLang="en-US"/>
          </a:p>
        </p:txBody>
      </p:sp>
    </p:spTree>
    <p:extLst>
      <p:ext uri="{BB962C8B-B14F-4D97-AF65-F5344CB8AC3E}">
        <p14:creationId xmlns:p14="http://schemas.microsoft.com/office/powerpoint/2010/main" val="408820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28</a:t>
            </a:fld>
            <a:endParaRPr lang="zh-CN" altLang="en-US"/>
          </a:p>
        </p:txBody>
      </p:sp>
    </p:spTree>
    <p:extLst>
      <p:ext uri="{BB962C8B-B14F-4D97-AF65-F5344CB8AC3E}">
        <p14:creationId xmlns:p14="http://schemas.microsoft.com/office/powerpoint/2010/main" val="255012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29</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已经成为继心血管疾病、肿瘤和脑卒中之后的第四位杀手，给社会和家庭带来沉重的负担，从</a:t>
            </a:r>
            <a:r>
              <a:rPr lang="en-US" altLang="zh-CN" dirty="0" smtClean="0"/>
              <a:t>AD</a:t>
            </a:r>
            <a:r>
              <a:rPr lang="zh-CN" altLang="en-US" dirty="0" smtClean="0"/>
              <a:t>高风险人群中快速筛选出可疑</a:t>
            </a:r>
            <a:r>
              <a:rPr lang="en-US" altLang="zh-CN" dirty="0" smtClean="0"/>
              <a:t>AD</a:t>
            </a:r>
            <a:r>
              <a:rPr lang="zh-CN" altLang="en-US" dirty="0" smtClean="0"/>
              <a:t>患者是作好</a:t>
            </a:r>
            <a:r>
              <a:rPr lang="en-US" altLang="zh-CN" dirty="0" smtClean="0"/>
              <a:t>AD</a:t>
            </a:r>
            <a:r>
              <a:rPr lang="zh-CN" altLang="en-US" dirty="0" smtClean="0"/>
              <a:t>的预防、早期诊断和治疗的关键</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30</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根据社区医疗的目标，理想的医疗模式是</a:t>
            </a:r>
            <a:r>
              <a:rPr lang="zh-CN" altLang="en-US" baseline="0" dirty="0" smtClean="0"/>
              <a:t> 社区医疗承担常见疾病的诊疗而中心医院专注于解决疑难杂症</a:t>
            </a:r>
            <a:r>
              <a:rPr lang="zh-CN" altLang="en-US" dirty="0" smtClean="0"/>
              <a:t>，然而由于社区的医疗水平低，患者集中于上级医院而没有向基层合理分流，目前的情况是</a:t>
            </a:r>
            <a:r>
              <a:rPr lang="zh-CN" altLang="en-US" baseline="0" dirty="0" smtClean="0"/>
              <a:t> 患者集中于大医院就医，导致大医院负担过重，超负荷运转而社区医疗资源闲置浪费</a:t>
            </a:r>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临床决策支持系统的定义如下：</a:t>
            </a:r>
            <a:endParaRPr lang="en-US" altLang="zh-CN" dirty="0" smtClean="0"/>
          </a:p>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2007</a:t>
            </a:r>
            <a:r>
              <a:rPr lang="zh-CN" altLang="en-US" dirty="0" smtClean="0"/>
              <a:t>年发表在</a:t>
            </a:r>
            <a:r>
              <a:rPr lang="en-US" altLang="zh-CN" dirty="0" smtClean="0"/>
              <a:t>JAMIA</a:t>
            </a:r>
            <a:r>
              <a:rPr lang="zh-CN" altLang="en-US" dirty="0" smtClean="0"/>
              <a:t>上的白皮书</a:t>
            </a:r>
            <a:r>
              <a:rPr lang="en-US" altLang="zh-CN" dirty="0" smtClean="0"/>
              <a:t>-</a:t>
            </a:r>
            <a:r>
              <a:rPr lang="en-US" altLang="zh-CN" baseline="0" dirty="0" smtClean="0"/>
              <a:t> A roadmap for national action on clinical decision support</a:t>
            </a:r>
            <a:r>
              <a:rPr lang="zh-CN" altLang="en-US" baseline="0" dirty="0" smtClean="0"/>
              <a:t>指出，虽然临床决策支持在某些机构已对于临床诊疗工作产生良好的效果，但是它的应用范围仍然受到局限。为了使得</a:t>
            </a:r>
            <a:r>
              <a:rPr lang="en-US" altLang="zh-CN" baseline="0" dirty="0" smtClean="0"/>
              <a:t>CDS</a:t>
            </a:r>
            <a:r>
              <a:rPr lang="zh-CN" altLang="en-US" baseline="0" dirty="0" smtClean="0"/>
              <a:t>更广泛地应用，必须通过三大支柱来实现这个目标，在需要的时候提供最好的知识；系统被而有效的采用，系统和知识能够持续不断的更新。基于以上原则，对于社区临床决策支持的需求进行分析针。对新的知识和专家总结的经验，需要通过临床决策支持系统及时传播应用到社区医疗中；为了达到高效应用，地域分布广的社区医生通过获取临床决策支持，给患者提供更好的医疗服务；系统应用的过程中，临床数据汇集为临床专家的临床研究分析的数据源，促进新知识和新技术的应用，支持知识和系统的持续更新。</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根据以上分析，得到在社区应用决策支持系统的服务模式如图所示，面向的对象包括中心医院、社区医院和患者。中心医院负责知识的表达与更新，通过决策支持系统向社区提供诊断辅助的服务，。</a:t>
            </a:r>
            <a:r>
              <a:rPr lang="zh-CN" altLang="en-US" baseline="0" dirty="0" smtClean="0"/>
              <a:t> 社区医生在需要医疗知识的时候通过系统获取了当前由专家提供的最新知识，提高了医疗水平，保障了医疗质量；系统在提供诊断辅助功能的同时，通过统一管理数据，领域专家可以及时处理临床信息、准确分析临床数据，从而发现问题和新的知识，通过更新决策支持系统，进一步修正和完善疾病的诊疗规范</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典型的临床决策支持系统一般由推理引擎、知识库、解释器、工作存储及人机交互五个部分组成</a:t>
            </a:r>
            <a:endParaRPr lang="en-US" altLang="zh-CN" dirty="0" smtClean="0"/>
          </a:p>
          <a:p>
            <a:r>
              <a:rPr lang="zh-CN" altLang="en-US" dirty="0" smtClean="0"/>
              <a:t>由于社区医疗的特殊性，有两个方面需求，一方面是系统决策支持的内容需要涵盖常见疾病，因此系统需要解决</a:t>
            </a:r>
            <a:r>
              <a:rPr lang="zh-CN" altLang="en-US" baseline="0" dirty="0" smtClean="0"/>
              <a:t> 决策支持服务的动态添加于更新，另一方面，有社区机构数目大、覆盖范围广， 数据量高速增长，而且医疗数据由于本身的特性，数据结构复杂且类型多样 如果基于典型结构开发，很难满足上述需求，必须</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扩展后的系统结构如图，云平台；数据存储；人机交互；推理引擎；</a:t>
            </a:r>
            <a:r>
              <a:rPr lang="zh-CN" altLang="en-US" baseline="0" dirty="0" smtClean="0"/>
              <a:t> 针对不同疾病可以快速构建面向社区的疾病诊断决策支持系统</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10</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56.emf"/><Relationship Id="rId4" Type="http://schemas.openxmlformats.org/officeDocument/2006/relationships/image" Target="../media/image58.png"/><Relationship Id="rId9"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63.emf"/></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48.png"/><Relationship Id="rId4" Type="http://schemas.openxmlformats.org/officeDocument/2006/relationships/image" Target="../media/image66.jpeg"/></Relationships>
</file>

<file path=ppt/slides/_rels/slide1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notesSlide" Target="../notesSlides/notesSlide12.xml"/><Relationship Id="rId7" Type="http://schemas.openxmlformats.org/officeDocument/2006/relationships/image" Target="../media/image72.png"/><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71.png"/><Relationship Id="rId11" Type="http://schemas.openxmlformats.org/officeDocument/2006/relationships/image" Target="../media/image74.jpeg"/><Relationship Id="rId5" Type="http://schemas.openxmlformats.org/officeDocument/2006/relationships/image" Target="../media/image70.jpeg"/><Relationship Id="rId10" Type="http://schemas.openxmlformats.org/officeDocument/2006/relationships/image" Target="../media/image68.emf"/><Relationship Id="rId4" Type="http://schemas.openxmlformats.org/officeDocument/2006/relationships/image" Target="../media/image69.jpeg"/><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82.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diagramLayout" Target="../diagrams/layout3.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11" Type="http://schemas.openxmlformats.org/officeDocument/2006/relationships/image" Target="../media/image91.png"/><Relationship Id="rId5" Type="http://schemas.openxmlformats.org/officeDocument/2006/relationships/diagramColors" Target="../diagrams/colors3.xml"/><Relationship Id="rId10" Type="http://schemas.openxmlformats.org/officeDocument/2006/relationships/image" Target="../media/image90.png"/><Relationship Id="rId4" Type="http://schemas.openxmlformats.org/officeDocument/2006/relationships/diagramQuickStyle" Target="../diagrams/quickStyle3.xml"/><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7.wmf"/><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Layout" Target="../diagrams/layout4.xml"/><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11" Type="http://schemas.openxmlformats.org/officeDocument/2006/relationships/image" Target="../media/image114.png"/><Relationship Id="rId5" Type="http://schemas.openxmlformats.org/officeDocument/2006/relationships/diagramColors" Target="../diagrams/colors4.xml"/><Relationship Id="rId10" Type="http://schemas.openxmlformats.org/officeDocument/2006/relationships/image" Target="../media/image113.png"/><Relationship Id="rId4" Type="http://schemas.openxmlformats.org/officeDocument/2006/relationships/diagramQuickStyle" Target="../diagrams/quickStyle4.xml"/><Relationship Id="rId9"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6.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10</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组件</a:t>
            </a:r>
            <a:endParaRPr lang="zh-CN" altLang="en-US" sz="1200" dirty="0">
              <a:latin typeface="微软雅黑" pitchFamily="34" charset="-122"/>
              <a:ea typeface="微软雅黑" pitchFamily="34" charset="-122"/>
            </a:endParaRPr>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界面</a:t>
            </a:r>
            <a:r>
              <a:rPr lang="zh-CN" altLang="en-US" sz="1200" dirty="0" smtClean="0">
                <a:latin typeface="微软雅黑" pitchFamily="34" charset="-122"/>
                <a:ea typeface="微软雅黑" pitchFamily="34" charset="-122"/>
              </a:rPr>
              <a:t>配置文件</a:t>
            </a:r>
            <a:endParaRPr lang="zh-CN" altLang="en-US" sz="1200" dirty="0">
              <a:latin typeface="微软雅黑" pitchFamily="34" charset="-122"/>
              <a:ea typeface="微软雅黑" pitchFamily="34" charset="-122"/>
            </a:endParaRPr>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推理引擎库</a:t>
            </a:r>
            <a:endParaRPr lang="zh-CN" altLang="en-US" sz="1600" dirty="0">
              <a:latin typeface="微软雅黑" pitchFamily="34" charset="-122"/>
              <a:ea typeface="微软雅黑" pitchFamily="34" charset="-122"/>
            </a:endParaRPr>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知识库</a:t>
            </a:r>
            <a:endParaRPr lang="zh-CN" altLang="en-US" sz="1600" dirty="0">
              <a:latin typeface="微软雅黑" pitchFamily="34" charset="-122"/>
              <a:ea typeface="微软雅黑" pitchFamily="34" charset="-122"/>
            </a:endParaRPr>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7" name="圆角矩形 26"/>
          <p:cNvSpPr/>
          <p:nvPr/>
        </p:nvSpPr>
        <p:spPr bwMode="auto">
          <a:xfrm>
            <a:off x="1619070" y="3013217"/>
            <a:ext cx="5277785"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数据存储</a:t>
            </a:r>
            <a:endParaRPr lang="zh-CN" altLang="en-US" dirty="0">
              <a:latin typeface="微软雅黑" pitchFamily="34" charset="-122"/>
              <a:ea typeface="微软雅黑" pitchFamily="34" charset="-122"/>
            </a:endParaRPr>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数据操作接口</a:t>
            </a:r>
            <a:endParaRPr lang="zh-CN" altLang="en-US" sz="1200" dirty="0">
              <a:latin typeface="微软雅黑" pitchFamily="34" charset="-122"/>
              <a:ea typeface="微软雅黑" pitchFamily="34" charset="-122"/>
            </a:endParaRPr>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推理引擎接口</a:t>
            </a:r>
            <a:endParaRPr lang="zh-CN" altLang="en-US" sz="1200" dirty="0">
              <a:latin typeface="微软雅黑" pitchFamily="34" charset="-122"/>
              <a:ea typeface="微软雅黑" pitchFamily="34" charset="-122"/>
            </a:endParaRPr>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30" name="TextBox 129"/>
          <p:cNvSpPr txBox="1"/>
          <p:nvPr/>
        </p:nvSpPr>
        <p:spPr>
          <a:xfrm>
            <a:off x="4956892" y="260235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数据交互接口</a:t>
            </a:r>
            <a:endParaRPr lang="zh-CN" altLang="en-US" sz="1200" dirty="0">
              <a:latin typeface="微软雅黑" pitchFamily="34" charset="-122"/>
              <a:ea typeface="微软雅黑" pitchFamily="34" charset="-122"/>
            </a:endParaRPr>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头痛诊断决策支持</a:t>
            </a:r>
            <a:endParaRPr lang="zh-CN" altLang="en-US" sz="1400" dirty="0">
              <a:latin typeface="微软雅黑" pitchFamily="34" charset="-122"/>
              <a:ea typeface="微软雅黑" pitchFamily="34" charset="-122"/>
            </a:endParaRPr>
          </a:p>
        </p:txBody>
      </p:sp>
      <p:sp>
        <p:nvSpPr>
          <p:cNvPr id="135" name="圆角矩形 134"/>
          <p:cNvSpPr/>
          <p:nvPr/>
        </p:nvSpPr>
        <p:spPr bwMode="auto">
          <a:xfrm>
            <a:off x="3751848" y="3140968"/>
            <a:ext cx="240694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6" name="TextBox 135"/>
          <p:cNvSpPr txBox="1"/>
          <p:nvPr/>
        </p:nvSpPr>
        <p:spPr>
          <a:xfrm>
            <a:off x="3765618" y="3148908"/>
            <a:ext cx="233656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阿尔兹海默症诊断决策支持</a:t>
            </a:r>
            <a:endParaRPr lang="zh-CN" altLang="en-US" sz="1400" dirty="0">
              <a:latin typeface="微软雅黑" pitchFamily="34" charset="-122"/>
              <a:ea typeface="微软雅黑" pitchFamily="34" charset="-122"/>
            </a:endParaRPr>
          </a:p>
        </p:txBody>
      </p:sp>
      <p:sp>
        <p:nvSpPr>
          <p:cNvPr id="139" name="TextBox 138"/>
          <p:cNvSpPr txBox="1"/>
          <p:nvPr/>
        </p:nvSpPr>
        <p:spPr>
          <a:xfrm>
            <a:off x="6228184" y="3039343"/>
            <a:ext cx="298757"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69" name="矩形 68"/>
          <p:cNvSpPr/>
          <p:nvPr/>
        </p:nvSpPr>
        <p:spPr>
          <a:xfrm>
            <a:off x="106997" y="1435313"/>
            <a:ext cx="1489924"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微软雅黑" pitchFamily="34" charset="-122"/>
                <a:ea typeface="微软雅黑" pitchFamily="34" charset="-122"/>
              </a:rPr>
              <a:t>云</a:t>
            </a:r>
            <a:r>
              <a:rPr lang="zh-CN" altLang="en-US" sz="2000" dirty="0" smtClean="0">
                <a:ln>
                  <a:solidFill>
                    <a:srgbClr val="1D548D"/>
                  </a:solidFill>
                </a:ln>
                <a:latin typeface="微软雅黑" pitchFamily="34" charset="-122"/>
                <a:ea typeface="微软雅黑" pitchFamily="34" charset="-122"/>
              </a:rPr>
              <a:t>计算平台</a:t>
            </a:r>
            <a:endParaRPr lang="zh-CN" altLang="en-US" sz="2000" dirty="0">
              <a:ln>
                <a:solidFill>
                  <a:srgbClr val="1D548D"/>
                </a:solidFill>
              </a:ln>
              <a:latin typeface="微软雅黑" pitchFamily="34" charset="-122"/>
              <a:ea typeface="微软雅黑" pitchFamily="34" charset="-122"/>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微软雅黑" pitchFamily="34" charset="-122"/>
                <a:ea typeface="微软雅黑" pitchFamily="34" charset="-122"/>
              </a:rPr>
              <a:t>可</a:t>
            </a:r>
            <a:r>
              <a:rPr lang="zh-CN" altLang="en-US" sz="2000" dirty="0" smtClean="0">
                <a:ln>
                  <a:solidFill>
                    <a:srgbClr val="1D548D"/>
                  </a:solidFill>
                </a:ln>
                <a:latin typeface="微软雅黑" pitchFamily="34" charset="-122"/>
                <a:ea typeface="微软雅黑" pitchFamily="34" charset="-122"/>
              </a:rPr>
              <a:t>配置的系统问诊界面</a:t>
            </a:r>
            <a:endParaRPr lang="zh-CN" altLang="en-US" sz="2000" dirty="0">
              <a:ln>
                <a:solidFill>
                  <a:srgbClr val="1D548D"/>
                </a:solidFill>
              </a:ln>
              <a:latin typeface="微软雅黑" pitchFamily="34" charset="-122"/>
              <a:ea typeface="微软雅黑" pitchFamily="34" charset="-122"/>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微软雅黑" pitchFamily="34" charset="-122"/>
                <a:ea typeface="微软雅黑" pitchFamily="34" charset="-122"/>
              </a:rPr>
              <a:t>高性能</a:t>
            </a:r>
            <a:r>
              <a:rPr lang="zh-CN" altLang="en-US" sz="2000" dirty="0">
                <a:ln>
                  <a:solidFill>
                    <a:srgbClr val="1D548D"/>
                  </a:solidFill>
                </a:ln>
                <a:latin typeface="微软雅黑" pitchFamily="34" charset="-122"/>
                <a:ea typeface="微软雅黑" pitchFamily="34" charset="-122"/>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2" name="上箭头 71"/>
          <p:cNvSpPr/>
          <p:nvPr/>
        </p:nvSpPr>
        <p:spPr bwMode="auto">
          <a:xfrm rot="19230881">
            <a:off x="6746389" y="495668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1" name="矩形 70"/>
          <p:cNvSpPr/>
          <p:nvPr/>
        </p:nvSpPr>
        <p:spPr>
          <a:xfrm>
            <a:off x="6938784" y="5688551"/>
            <a:ext cx="1885643"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微软雅黑" pitchFamily="34" charset="-122"/>
                <a:ea typeface="微软雅黑" pitchFamily="34" charset="-122"/>
              </a:rPr>
              <a:t>可扩充的</a:t>
            </a:r>
            <a:r>
              <a:rPr lang="zh-CN" altLang="en-US" sz="2000" dirty="0" smtClean="0">
                <a:ln>
                  <a:solidFill>
                    <a:srgbClr val="1D548D"/>
                  </a:solidFill>
                </a:ln>
                <a:latin typeface="微软雅黑" pitchFamily="34" charset="-122"/>
                <a:ea typeface="微软雅黑" pitchFamily="34" charset="-122"/>
              </a:rPr>
              <a:t>推理引擎库</a:t>
            </a:r>
            <a:endParaRPr lang="zh-CN" altLang="en-US" sz="2000" dirty="0">
              <a:ln>
                <a:solidFill>
                  <a:srgbClr val="1D548D"/>
                </a:solidFill>
              </a:ln>
              <a:latin typeface="微软雅黑" pitchFamily="34" charset="-122"/>
              <a:ea typeface="微软雅黑" pitchFamily="34"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11</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阿尔兹海默决策支持系统实现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12</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6" name="图示 15"/>
          <p:cNvGraphicFramePr/>
          <p:nvPr>
            <p:extLst>
              <p:ext uri="{D42A27DB-BD31-4B8C-83A1-F6EECF244321}">
                <p14:modId xmlns:p14="http://schemas.microsoft.com/office/powerpoint/2010/main" val="448346729"/>
              </p:ext>
            </p:extLst>
          </p:nvPr>
        </p:nvGraphicFramePr>
        <p:xfrm>
          <a:off x="683568" y="1772816"/>
          <a:ext cx="7704856"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012160" y="3105499"/>
            <a:ext cx="1728192" cy="133882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视图层实现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a:latin typeface="微软雅黑" pitchFamily="34" charset="-122"/>
                <a:ea typeface="微软雅黑" pitchFamily="34" charset="-122"/>
              </a:rPr>
              <a:t>控制</a:t>
            </a:r>
            <a:r>
              <a:rPr lang="zh-CN" altLang="en-US" dirty="0" smtClean="0">
                <a:latin typeface="微软雅黑" pitchFamily="34" charset="-122"/>
                <a:ea typeface="微软雅黑" pitchFamily="34" charset="-122"/>
              </a:rPr>
              <a:t>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模型层实现</a:t>
            </a:r>
            <a:endParaRPr lang="zh-CN" altLang="en-US" dirty="0">
              <a:latin typeface="微软雅黑" pitchFamily="34" charset="-122"/>
              <a:ea typeface="微软雅黑" pitchFamily="34" charset="-122"/>
            </a:endParaRPr>
          </a:p>
        </p:txBody>
      </p:sp>
      <p:sp>
        <p:nvSpPr>
          <p:cNvPr id="18" name="TextBox 17"/>
          <p:cNvSpPr txBox="1"/>
          <p:nvPr/>
        </p:nvSpPr>
        <p:spPr>
          <a:xfrm>
            <a:off x="827584" y="2155869"/>
            <a:ext cx="2376264" cy="230832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面向复杂多样数据的存储管理技术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针对不同疾病的界面动态配置技术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面向服务架构的推理引擎构建技术</a:t>
            </a:r>
            <a:endParaRPr lang="zh-CN" altLang="en-US" sz="1600" dirty="0">
              <a:latin typeface="微软雅黑" pitchFamily="34" charset="-122"/>
              <a:ea typeface="微软雅黑" pitchFamily="34" charset="-122"/>
            </a:endParaRPr>
          </a:p>
        </p:txBody>
      </p:sp>
      <p:sp>
        <p:nvSpPr>
          <p:cNvPr id="8" name="环形箭头 7"/>
          <p:cNvSpPr/>
          <p:nvPr/>
        </p:nvSpPr>
        <p:spPr>
          <a:xfrm rot="18678506" flipV="1">
            <a:off x="1236138" y="2616726"/>
            <a:ext cx="3055909" cy="3059024"/>
          </a:xfrm>
          <a:prstGeom prst="circularArrow">
            <a:avLst>
              <a:gd name="adj1" fmla="val 2134"/>
              <a:gd name="adj2" fmla="val 256419"/>
              <a:gd name="adj3" fmla="val 18574425"/>
              <a:gd name="adj4" fmla="val 10747191"/>
              <a:gd name="adj5" fmla="val 2489"/>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2983587" y="5410752"/>
            <a:ext cx="3456384" cy="83538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微软雅黑" pitchFamily="34" charset="-122"/>
                <a:ea typeface="微软雅黑" pitchFamily="34" charset="-122"/>
              </a:rPr>
              <a:t>数据特点</a:t>
            </a:r>
            <a:endParaRPr kumimoji="1" lang="en-US" altLang="ko-KR"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354348854"/>
              </p:ext>
            </p:extLst>
          </p:nvPr>
        </p:nvGraphicFramePr>
        <p:xfrm>
          <a:off x="1223627" y="4149080"/>
          <a:ext cx="6696745"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539553" y="1754881"/>
            <a:ext cx="2880320"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 name="Text Box 6"/>
              <p:cNvSpPr txBox="1">
                <a:spLocks noChangeArrowheads="1"/>
              </p:cNvSpPr>
              <p:nvPr/>
            </p:nvSpPr>
            <p:spPr bwMode="auto">
              <a:xfrm>
                <a:off x="1249536" y="3811527"/>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latin typeface="微软雅黑" pitchFamily="34" charset="-122"/>
                    <a:ea typeface="微软雅黑" pitchFamily="34"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9" name="组合 28"/>
          <p:cNvGrpSpPr/>
          <p:nvPr/>
        </p:nvGrpSpPr>
        <p:grpSpPr>
          <a:xfrm>
            <a:off x="3749497" y="1975061"/>
            <a:ext cx="1890905" cy="1957995"/>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Text Box 6"/>
            <p:cNvSpPr txBox="1">
              <a:spLocks noChangeArrowheads="1"/>
            </p:cNvSpPr>
            <p:nvPr/>
          </p:nvSpPr>
          <p:spPr bwMode="auto">
            <a:xfrm>
              <a:off x="1187624" y="3735055"/>
              <a:ext cx="2162176" cy="130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grpSp>
        <p:nvGrpSpPr>
          <p:cNvPr id="33" name="组合 32"/>
          <p:cNvGrpSpPr/>
          <p:nvPr/>
        </p:nvGrpSpPr>
        <p:grpSpPr>
          <a:xfrm>
            <a:off x="6012160" y="1754882"/>
            <a:ext cx="2651669" cy="2178174"/>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Text Box 21"/>
              <p:cNvSpPr txBox="1">
                <a:spLocks noChangeArrowheads="1"/>
              </p:cNvSpPr>
              <p:nvPr/>
            </p:nvSpPr>
            <p:spPr bwMode="auto">
              <a:xfrm>
                <a:off x="5759624" y="3873872"/>
                <a:ext cx="2038350" cy="177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a:solidFill>
                      <a:srgbClr val="000000"/>
                    </a:solidFill>
                    <a:latin typeface="微软雅黑" pitchFamily="34" charset="-122"/>
                    <a:ea typeface="微软雅黑" pitchFamily="34" charset="-122"/>
                  </a:rPr>
                  <a:t>随着医学研究的进展和系统的更新，数据库的数据模型也需要不断</a:t>
                </a:r>
                <a:r>
                  <a:rPr lang="zh-CN" altLang="en-US" kern="0" dirty="0" smtClean="0">
                    <a:solidFill>
                      <a:srgbClr val="000000"/>
                    </a:solidFill>
                    <a:latin typeface="微软雅黑" pitchFamily="34" charset="-122"/>
                    <a:ea typeface="微软雅黑" pitchFamily="34" charset="-122"/>
                  </a:rPr>
                  <a:t>更新</a:t>
                </a:r>
                <a:endParaRPr lang="zh-CN" altLang="en-US" kern="0" dirty="0">
                  <a:solidFill>
                    <a:srgbClr val="000000"/>
                  </a:solidFill>
                  <a:latin typeface="微软雅黑" pitchFamily="34" charset="-122"/>
                  <a:ea typeface="微软雅黑" pitchFamily="34"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latin typeface="微软雅黑" pitchFamily="34" charset="-122"/>
              <a:ea typeface="微软雅黑" pitchFamily="34" charset="-122"/>
            </a:endParaRPr>
          </a:p>
        </p:txBody>
      </p:sp>
      <p:sp>
        <p:nvSpPr>
          <p:cNvPr id="39" name="TextBox 38"/>
          <p:cNvSpPr txBox="1"/>
          <p:nvPr/>
        </p:nvSpPr>
        <p:spPr>
          <a:xfrm>
            <a:off x="1570067" y="4549770"/>
            <a:ext cx="1651414" cy="369332"/>
          </a:xfrm>
          <a:prstGeom prst="rect">
            <a:avLst/>
          </a:prstGeom>
          <a:noFill/>
        </p:spPr>
        <p:txBody>
          <a:bodyPr wrap="none" rtlCol="0">
            <a:spAutoFit/>
          </a:bodyPr>
          <a:lstStyle/>
          <a:p>
            <a:r>
              <a:rPr lang="en-US" altLang="zh-CN" dirty="0" err="1" smtClean="0">
                <a:solidFill>
                  <a:schemeClr val="bg1"/>
                </a:solidFill>
                <a:latin typeface="微软雅黑" pitchFamily="34" charset="-122"/>
                <a:ea typeface="微软雅黑" pitchFamily="34" charset="-122"/>
              </a:rPr>
              <a:t>NoSQL</a:t>
            </a:r>
            <a:r>
              <a:rPr lang="zh-CN" altLang="en-US" dirty="0" smtClean="0">
                <a:solidFill>
                  <a:schemeClr val="bg1"/>
                </a:solidFill>
                <a:latin typeface="微软雅黑" pitchFamily="34" charset="-122"/>
                <a:ea typeface="微软雅黑" pitchFamily="34" charset="-122"/>
              </a:rPr>
              <a:t>数据库</a:t>
            </a:r>
            <a:endParaRPr lang="zh-CN" altLang="en-US" dirty="0">
              <a:solidFill>
                <a:schemeClr val="bg1"/>
              </a:solidFill>
              <a:latin typeface="微软雅黑" pitchFamily="34" charset="-122"/>
              <a:ea typeface="微软雅黑" pitchFamily="34" charset="-122"/>
            </a:endParaRPr>
          </a:p>
        </p:txBody>
      </p:sp>
      <p:pic>
        <p:nvPicPr>
          <p:cNvPr id="14337" name="Picture 1" descr="D:\360data\重要数据\我的图片\logo-mongodb-hea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9857" y="5410752"/>
            <a:ext cx="2923844" cy="83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472" y="2436128"/>
            <a:ext cx="2090065" cy="109574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1091662"/>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721693" y="1412776"/>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752234" y="1789122"/>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339481" y="1766885"/>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768929" y="216499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481379" y="2188559"/>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386639" y="2136338"/>
            <a:ext cx="1345637" cy="570805"/>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3059696" y="2160435"/>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625545" y="1504263"/>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838915" y="2240868"/>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851536" y="1910434"/>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541936" y="2232088"/>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466866" y="2207991"/>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143350" y="2218211"/>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86639" y="1897688"/>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620154" y="2707143"/>
            <a:ext cx="887950" cy="369332"/>
          </a:xfrm>
          <a:prstGeom prst="rect">
            <a:avLst/>
          </a:prstGeom>
          <a:noFill/>
        </p:spPr>
        <p:txBody>
          <a:bodyPr wrap="square" rtlCol="0">
            <a:spAutoFit/>
          </a:bodyPr>
          <a:lstStyle/>
          <a:p>
            <a:r>
              <a:rPr lang="zh-CN" altLang="en-US" dirty="0" smtClean="0"/>
              <a:t>嵌入</a:t>
            </a:r>
            <a:endParaRPr lang="zh-CN" altLang="en-US" dirty="0"/>
          </a:p>
        </p:txBody>
      </p:sp>
      <p:sp>
        <p:nvSpPr>
          <p:cNvPr id="14" name="TextBox 13"/>
          <p:cNvSpPr txBox="1"/>
          <p:nvPr/>
        </p:nvSpPr>
        <p:spPr>
          <a:xfrm>
            <a:off x="4505345" y="1582219"/>
            <a:ext cx="730648" cy="369332"/>
          </a:xfrm>
          <a:prstGeom prst="rect">
            <a:avLst/>
          </a:prstGeom>
          <a:noFill/>
        </p:spPr>
        <p:txBody>
          <a:bodyPr wrap="square" rtlCol="0">
            <a:spAutoFit/>
          </a:bodyPr>
          <a:lstStyle/>
          <a:p>
            <a:r>
              <a:rPr lang="zh-CN" altLang="en-US" dirty="0" smtClean="0"/>
              <a:t>引用</a:t>
            </a:r>
            <a:endParaRPr lang="zh-CN" altLang="en-US" dirty="0"/>
          </a:p>
        </p:txBody>
      </p:sp>
      <p:pic>
        <p:nvPicPr>
          <p:cNvPr id="27" name="Picture 2" descr="D:\毕设\pictrute\dat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389" y="3916089"/>
            <a:ext cx="2009979" cy="2157033"/>
          </a:xfrm>
          <a:prstGeom prst="rect">
            <a:avLst/>
          </a:prstGeom>
          <a:noFill/>
          <a:extLst>
            <a:ext uri="{909E8E84-426E-40DD-AFC4-6F175D3DCCD1}">
              <a14:hiddenFill xmlns:a14="http://schemas.microsoft.com/office/drawing/2010/main">
                <a:solidFill>
                  <a:srgbClr val="FFFFFF"/>
                </a:solidFill>
              </a14:hiddenFill>
            </a:ext>
          </a:extLst>
        </p:spPr>
      </p:pic>
      <p:sp>
        <p:nvSpPr>
          <p:cNvPr id="57350" name="TextBox 57349"/>
          <p:cNvSpPr txBox="1"/>
          <p:nvPr/>
        </p:nvSpPr>
        <p:spPr>
          <a:xfrm>
            <a:off x="1901681" y="6073123"/>
            <a:ext cx="227658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a:t>灵活的医疗数据表达</a:t>
            </a:r>
          </a:p>
        </p:txBody>
      </p:sp>
      <p:sp>
        <p:nvSpPr>
          <p:cNvPr id="63" name="AutoShape 105"/>
          <p:cNvSpPr>
            <a:spLocks noChangeArrowheads="1"/>
          </p:cNvSpPr>
          <p:nvPr/>
        </p:nvSpPr>
        <p:spPr bwMode="auto">
          <a:xfrm>
            <a:off x="7317465" y="4556109"/>
            <a:ext cx="1296144" cy="1517014"/>
          </a:xfrm>
          <a:prstGeom prst="wedgeRoundRectCallout">
            <a:avLst>
              <a:gd name="adj1" fmla="val -104004"/>
              <a:gd name="adj2" fmla="val -86669"/>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59" name="TextBox 57358"/>
          <p:cNvSpPr txBox="1"/>
          <p:nvPr/>
        </p:nvSpPr>
        <p:spPr>
          <a:xfrm>
            <a:off x="7413755" y="4683755"/>
            <a:ext cx="1199854" cy="1200329"/>
          </a:xfrm>
          <a:prstGeom prst="rect">
            <a:avLst/>
          </a:prstGeom>
          <a:noFill/>
        </p:spPr>
        <p:txBody>
          <a:bodyPr wrap="square" rtlCol="0">
            <a:spAutoFit/>
          </a:bodyPr>
          <a:lstStyle/>
          <a:p>
            <a:r>
              <a:rPr lang="zh-CN" altLang="en-US" dirty="0" smtClean="0"/>
              <a:t>具体的数据结构可根据疾病需求而定</a:t>
            </a:r>
            <a:endParaRPr lang="zh-CN" altLang="en-US" dirty="0"/>
          </a:p>
        </p:txBody>
      </p:sp>
      <p:pic>
        <p:nvPicPr>
          <p:cNvPr id="410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2447020" y="4683755"/>
            <a:ext cx="735069" cy="8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404" y="4175185"/>
            <a:ext cx="1394556" cy="214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7268" y="4222913"/>
            <a:ext cx="2932681" cy="205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对象 15"/>
          <p:cNvGraphicFramePr>
            <a:graphicFrameLocks noChangeAspect="1"/>
          </p:cNvGraphicFramePr>
          <p:nvPr>
            <p:extLst>
              <p:ext uri="{D42A27DB-BD31-4B8C-83A1-F6EECF244321}">
                <p14:modId xmlns:p14="http://schemas.microsoft.com/office/powerpoint/2010/main" val="3184036787"/>
              </p:ext>
            </p:extLst>
          </p:nvPr>
        </p:nvGraphicFramePr>
        <p:xfrm>
          <a:off x="3199648" y="3745508"/>
          <a:ext cx="3471218" cy="2592040"/>
        </p:xfrm>
        <a:graphic>
          <a:graphicData uri="http://schemas.openxmlformats.org/presentationml/2006/ole">
            <mc:AlternateContent xmlns:mc="http://schemas.openxmlformats.org/markup-compatibility/2006">
              <mc:Choice xmlns:v="urn:schemas-microsoft-com:vml" Requires="v">
                <p:oleObj spid="_x0000_s13319" name="Visio" r:id="rId9" imgW="4481235" imgH="3347190" progId="Visio.Drawing.11">
                  <p:embed/>
                </p:oleObj>
              </mc:Choice>
              <mc:Fallback>
                <p:oleObj name="Visio" r:id="rId9" imgW="4481235" imgH="3347190" progId="Visio.Drawing.11">
                  <p:embed/>
                  <p:pic>
                    <p:nvPicPr>
                      <p:cNvPr id="0" name="对象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648" y="3745508"/>
                        <a:ext cx="3471218" cy="2592040"/>
                      </a:xfrm>
                      <a:prstGeom prst="rect">
                        <a:avLst/>
                      </a:prstGeom>
                      <a:noFill/>
                      <a:ln>
                        <a:noFill/>
                      </a:ln>
                      <a:effectLst/>
                    </p:spPr>
                  </p:pic>
                </p:oleObj>
              </mc:Fallback>
            </mc:AlternateContent>
          </a:graphicData>
        </a:graphic>
      </p:graphicFrame>
      <p:sp>
        <p:nvSpPr>
          <p:cNvPr id="62"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687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anim calcmode="lin" valueType="num">
                                      <p:cBhvr>
                                        <p:cTn id="15" dur="1000" fill="hold"/>
                                        <p:tgtEl>
                                          <p:spTgt spid="60"/>
                                        </p:tgtEl>
                                        <p:attrNameLst>
                                          <p:attrName>ppt_x</p:attrName>
                                        </p:attrNameLst>
                                      </p:cBhvr>
                                      <p:tavLst>
                                        <p:tav tm="0">
                                          <p:val>
                                            <p:strVal val="#ppt_x"/>
                                          </p:val>
                                        </p:tav>
                                        <p:tav tm="100000">
                                          <p:val>
                                            <p:strVal val="#ppt_x"/>
                                          </p:val>
                                        </p:tav>
                                      </p:tavLst>
                                    </p:anim>
                                    <p:anim calcmode="lin" valueType="num">
                                      <p:cBhvr>
                                        <p:cTn id="1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问诊界面动态配置技术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82583926"/>
              </p:ext>
            </p:extLst>
          </p:nvPr>
        </p:nvGraphicFramePr>
        <p:xfrm>
          <a:off x="363087" y="1382658"/>
          <a:ext cx="3734971" cy="2764525"/>
        </p:xfrm>
        <a:graphic>
          <a:graphicData uri="http://schemas.openxmlformats.org/presentationml/2006/ole">
            <mc:AlternateContent xmlns:mc="http://schemas.openxmlformats.org/markup-compatibility/2006">
              <mc:Choice xmlns:v="urn:schemas-microsoft-com:vml" Requires="v">
                <p:oleObj spid="_x0000_s7221"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87" y="1382658"/>
                        <a:ext cx="3734971" cy="2764525"/>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506007" y="4259777"/>
            <a:ext cx="3538736" cy="646331"/>
          </a:xfrm>
          <a:prstGeom prst="rect">
            <a:avLst/>
          </a:prstGeom>
          <a:noFill/>
        </p:spPr>
        <p:txBody>
          <a:bodyPr wrap="square" rtlCol="0">
            <a:spAutoFit/>
          </a:bodyPr>
          <a:lstStyle/>
          <a:p>
            <a:pPr algn="ctr"/>
            <a:r>
              <a:rPr lang="zh-CN" altLang="en-US" dirty="0" smtClean="0">
                <a:latin typeface="微软雅黑" pitchFamily="34" charset="-122"/>
                <a:ea typeface="微软雅黑" pitchFamily="34" charset="-122"/>
              </a:rPr>
              <a:t>诊断决策的准确性与观察信息的获取程度相关</a:t>
            </a:r>
            <a:endParaRPr lang="zh-CN" altLang="en-US" dirty="0">
              <a:latin typeface="微软雅黑" pitchFamily="34" charset="-122"/>
              <a:ea typeface="微软雅黑" pitchFamily="34" charset="-122"/>
            </a:endParaRPr>
          </a:p>
        </p:txBody>
      </p:sp>
      <p:sp>
        <p:nvSpPr>
          <p:cNvPr id="7" name="右箭头 6"/>
          <p:cNvSpPr/>
          <p:nvPr/>
        </p:nvSpPr>
        <p:spPr bwMode="auto">
          <a:xfrm>
            <a:off x="4247245" y="2996170"/>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数据录入界面需求</a:t>
            </a:r>
            <a:endParaRPr lang="en-US" altLang="zh-CN" dirty="0" smtClean="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不同疾病所需的数据差异很大</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数据项随疾病诊断的需求而变化</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结构化、样式精确的数据项</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zh-CN" altLang="en-US" dirty="0">
              <a:latin typeface="微软雅黑" pitchFamily="34" charset="-122"/>
              <a:ea typeface="微软雅黑" pitchFamily="34" charset="-122"/>
            </a:endParaRPr>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latin typeface="微软雅黑" pitchFamily="34" charset="-122"/>
                <a:ea typeface="微软雅黑" pitchFamily="34" charset="-122"/>
              </a:rPr>
              <a:t>临床决策支持系统</a:t>
            </a:r>
            <a:endParaRPr lang="zh-CN" altLang="en-US" dirty="0">
              <a:latin typeface="微软雅黑" pitchFamily="34" charset="-122"/>
              <a:ea typeface="微软雅黑" pitchFamily="34" charset="-122"/>
            </a:endParaRPr>
          </a:p>
        </p:txBody>
      </p:sp>
      <p:sp>
        <p:nvSpPr>
          <p:cNvPr id="4" name="圆角矩形 3"/>
          <p:cNvSpPr/>
          <p:nvPr/>
        </p:nvSpPr>
        <p:spPr bwMode="auto">
          <a:xfrm>
            <a:off x="1835696" y="5517232"/>
            <a:ext cx="5544616" cy="79208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943708" y="5713221"/>
            <a:ext cx="5328591"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针对不同疾病的数据录入界面动态配置技术</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lvl="0" eaLnBrk="1" fontAlgn="base" hangingPunct="1">
              <a:spcBef>
                <a:spcPct val="0"/>
              </a:spcBef>
              <a:spcAft>
                <a:spcPct val="0"/>
              </a:spcAft>
            </a:pPr>
            <a:r>
              <a:rPr lang="en-US" altLang="zh-CN" sz="2800" b="1" dirty="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问诊界面动态配置技术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9240" y="1723602"/>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89662" y="2880890"/>
            <a:ext cx="158188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整理数据需求</a:t>
            </a: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81" y="1817289"/>
            <a:ext cx="1329224" cy="10194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332258" y="2899459"/>
            <a:ext cx="204351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界面模板设计工具</a:t>
            </a:r>
            <a:endParaRPr lang="zh-CN" altLang="en-US" dirty="0">
              <a:latin typeface="微软雅黑" pitchFamily="34" charset="-122"/>
              <a:ea typeface="微软雅黑" pitchFamily="34" charset="-122"/>
            </a:endParaRPr>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080" y="1694383"/>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711895" y="2191138"/>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右箭头 32"/>
          <p:cNvSpPr/>
          <p:nvPr/>
        </p:nvSpPr>
        <p:spPr bwMode="auto">
          <a:xfrm>
            <a:off x="5802707" y="2064827"/>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右箭头 36"/>
          <p:cNvSpPr/>
          <p:nvPr/>
        </p:nvSpPr>
        <p:spPr bwMode="auto">
          <a:xfrm>
            <a:off x="4274009" y="2142131"/>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323" y="2064827"/>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44289" y="2808278"/>
            <a:ext cx="12113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生成页面配置文件</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831" y="369198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14080" y="2957293"/>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系统显示页面</a:t>
            </a:r>
            <a:endParaRPr lang="zh-CN" altLang="en-US" dirty="0">
              <a:latin typeface="微软雅黑" pitchFamily="34" charset="-122"/>
              <a:ea typeface="微软雅黑" pitchFamily="34" charset="-122"/>
            </a:endParaRPr>
          </a:p>
        </p:txBody>
      </p:sp>
      <p:sp>
        <p:nvSpPr>
          <p:cNvPr id="3" name="TextBox 2"/>
          <p:cNvSpPr txBox="1"/>
          <p:nvPr/>
        </p:nvSpPr>
        <p:spPr>
          <a:xfrm>
            <a:off x="773700" y="1196752"/>
            <a:ext cx="311711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问诊界面配置流程</a:t>
            </a:r>
          </a:p>
        </p:txBody>
      </p:sp>
      <p:sp>
        <p:nvSpPr>
          <p:cNvPr id="17" name="TextBox 16"/>
          <p:cNvSpPr txBox="1"/>
          <p:nvPr/>
        </p:nvSpPr>
        <p:spPr>
          <a:xfrm>
            <a:off x="3203848" y="6228060"/>
            <a:ext cx="2346137"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a:t>
            </a:r>
            <a:r>
              <a:rPr lang="zh-CN" altLang="en-US" dirty="0" smtClean="0"/>
              <a:t>界面数据交互</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en-US" altLang="zh-CN" sz="2800" b="1" dirty="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面向</a:t>
            </a:r>
            <a:r>
              <a:rPr lang="zh-CN" altLang="en-US" sz="2800" b="1" dirty="0">
                <a:solidFill>
                  <a:srgbClr val="FFFFFF"/>
                </a:solidFill>
                <a:latin typeface="Times New Roman" pitchFamily="18" charset="0"/>
                <a:ea typeface="黑体" pitchFamily="49" charset="-122"/>
                <a:cs typeface="Times New Roman" pitchFamily="18" charset="0"/>
              </a:rPr>
              <a:t>服务架构的推理引擎构建技术</a:t>
            </a:r>
          </a:p>
          <a:p>
            <a:pPr fontAlgn="base">
              <a:spcBef>
                <a:spcPct val="0"/>
              </a:spcBef>
              <a:spcAft>
                <a:spcPct val="0"/>
              </a:spcAft>
            </a:pP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235" y="3140968"/>
            <a:ext cx="726763" cy="2901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3123328"/>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5010" y="3123328"/>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704468" y="3029934"/>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语言平台各异</a:t>
            </a:r>
            <a:endParaRPr lang="zh-CN" altLang="en-US" dirty="0">
              <a:latin typeface="微软雅黑" pitchFamily="34" charset="-122"/>
              <a:ea typeface="微软雅黑" pitchFamily="34" charset="-122"/>
            </a:endParaRPr>
          </a:p>
        </p:txBody>
      </p:sp>
      <p:pic>
        <p:nvPicPr>
          <p:cNvPr id="26"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1190" y="1626408"/>
            <a:ext cx="1425794" cy="12241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444780" y="1315341"/>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0" name="TextBox 29"/>
          <p:cNvSpPr txBox="1"/>
          <p:nvPr/>
        </p:nvSpPr>
        <p:spPr>
          <a:xfrm>
            <a:off x="7265235" y="1340768"/>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5235" y="1819397"/>
            <a:ext cx="1421565" cy="11148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045412" y="1340768"/>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推理方法多种</a:t>
            </a:r>
            <a:endParaRPr lang="zh-CN" altLang="en-US" dirty="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56474763"/>
              </p:ext>
            </p:extLst>
          </p:nvPr>
        </p:nvGraphicFramePr>
        <p:xfrm>
          <a:off x="685503" y="3766914"/>
          <a:ext cx="5525817" cy="2426739"/>
        </p:xfrm>
        <a:graphic>
          <a:graphicData uri="http://schemas.openxmlformats.org/presentationml/2006/ole">
            <mc:AlternateContent xmlns:mc="http://schemas.openxmlformats.org/markup-compatibility/2006">
              <mc:Choice xmlns:v="urn:schemas-microsoft-com:vml" Requires="v">
                <p:oleObj spid="_x0000_s12308" name="Visio" r:id="rId9" imgW="10671602" imgH="5671080" progId="Visio.Drawing.11">
                  <p:embed/>
                </p:oleObj>
              </mc:Choice>
              <mc:Fallback>
                <p:oleObj name="Visio" r:id="rId9" imgW="10671602" imgH="5671080" progId="Visio.Drawing.11">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503" y="3766914"/>
                        <a:ext cx="5525817" cy="2426739"/>
                      </a:xfrm>
                      <a:prstGeom prst="rect">
                        <a:avLst/>
                      </a:prstGeom>
                      <a:noFill/>
                      <a:ln>
                        <a:noFill/>
                      </a:ln>
                    </p:spPr>
                  </p:pic>
                </p:oleObj>
              </mc:Fallback>
            </mc:AlternateContent>
          </a:graphicData>
        </a:graphic>
      </p:graphicFrame>
      <p:pic>
        <p:nvPicPr>
          <p:cNvPr id="18" name="Picture 1" descr="C:\Users\FGJ\AppData\Roaming\Tencent\Users\794460205\QQ\WinTemp\RichOle\V$5}{0S`L0N10G@_L{4KCH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4087" y="3933056"/>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00146" y="6237312"/>
            <a:ext cx="396044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a:t>
            </a:r>
            <a:r>
              <a:rPr lang="en-US" altLang="zh-CN" dirty="0" err="1" smtClean="0">
                <a:latin typeface="微软雅黑" pitchFamily="34" charset="-122"/>
                <a:ea typeface="微软雅黑" pitchFamily="34" charset="-122"/>
              </a:rPr>
              <a:t>WebService</a:t>
            </a:r>
            <a:r>
              <a:rPr lang="zh-CN" altLang="en-US" dirty="0" smtClean="0">
                <a:latin typeface="微软雅黑" pitchFamily="34" charset="-122"/>
                <a:ea typeface="微软雅黑" pitchFamily="34" charset="-122"/>
              </a:rPr>
              <a:t>的推理引擎服务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2483768"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3087773"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 name="矩形 11"/>
          <p:cNvSpPr/>
          <p:nvPr/>
        </p:nvSpPr>
        <p:spPr bwMode="auto">
          <a:xfrm>
            <a:off x="3087773"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13" name="矩形 12"/>
          <p:cNvSpPr/>
          <p:nvPr/>
        </p:nvSpPr>
        <p:spPr bwMode="auto">
          <a:xfrm>
            <a:off x="3087773"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9" name="TextBox 8"/>
          <p:cNvSpPr txBox="1"/>
          <p:nvPr/>
        </p:nvSpPr>
        <p:spPr>
          <a:xfrm>
            <a:off x="3195785" y="1515183"/>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视图层</a:t>
            </a:r>
            <a:endParaRPr lang="zh-CN" altLang="en-US" dirty="0">
              <a:latin typeface="微软雅黑" pitchFamily="34" charset="-122"/>
              <a:ea typeface="微软雅黑" pitchFamily="34" charset="-122"/>
            </a:endParaRPr>
          </a:p>
        </p:txBody>
      </p:sp>
      <p:sp>
        <p:nvSpPr>
          <p:cNvPr id="10" name="TextBox 9"/>
          <p:cNvSpPr txBox="1"/>
          <p:nvPr/>
        </p:nvSpPr>
        <p:spPr>
          <a:xfrm>
            <a:off x="3195785" y="3015640"/>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控制层</a:t>
            </a:r>
            <a:endParaRPr lang="zh-CN" altLang="en-US" dirty="0">
              <a:latin typeface="微软雅黑" pitchFamily="34" charset="-122"/>
              <a:ea typeface="微软雅黑" pitchFamily="34" charset="-122"/>
            </a:endParaRPr>
          </a:p>
        </p:txBody>
      </p:sp>
      <p:sp>
        <p:nvSpPr>
          <p:cNvPr id="14" name="TextBox 13"/>
          <p:cNvSpPr txBox="1"/>
          <p:nvPr/>
        </p:nvSpPr>
        <p:spPr>
          <a:xfrm>
            <a:off x="3133626" y="4407495"/>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模型层</a:t>
            </a:r>
            <a:endParaRPr lang="zh-CN" altLang="en-US" dirty="0">
              <a:latin typeface="微软雅黑" pitchFamily="34" charset="-122"/>
              <a:ea typeface="微软雅黑" pitchFamily="34" charset="-122"/>
            </a:endParaRPr>
          </a:p>
        </p:txBody>
      </p:sp>
      <p:sp>
        <p:nvSpPr>
          <p:cNvPr id="15" name="矩形 14"/>
          <p:cNvSpPr/>
          <p:nvPr/>
        </p:nvSpPr>
        <p:spPr bwMode="auto">
          <a:xfrm>
            <a:off x="3771849"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流程图: 多文档 15"/>
          <p:cNvSpPr/>
          <p:nvPr/>
        </p:nvSpPr>
        <p:spPr bwMode="auto">
          <a:xfrm>
            <a:off x="3951869"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7" name="流程图: 可选过程 16"/>
          <p:cNvSpPr/>
          <p:nvPr/>
        </p:nvSpPr>
        <p:spPr bwMode="auto">
          <a:xfrm>
            <a:off x="5256681"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19" name="直接箭头连接符 18"/>
          <p:cNvCxnSpPr/>
          <p:nvPr/>
        </p:nvCxnSpPr>
        <p:spPr bwMode="auto">
          <a:xfrm>
            <a:off x="4743957"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6242406"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矩形 20"/>
          <p:cNvSpPr/>
          <p:nvPr/>
        </p:nvSpPr>
        <p:spPr bwMode="auto">
          <a:xfrm>
            <a:off x="3087773"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3390599" y="5845121"/>
            <a:ext cx="3377417"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基础架构 </a:t>
            </a:r>
            <a:r>
              <a:rPr lang="en-US" altLang="zh-CN" dirty="0" smtClean="0">
                <a:latin typeface="微软雅黑" pitchFamily="34" charset="-122"/>
                <a:ea typeface="微软雅黑" pitchFamily="34" charset="-122"/>
              </a:rPr>
              <a:t>——ASP.NET MVC</a:t>
            </a:r>
            <a:endParaRPr lang="zh-CN" altLang="en-US" dirty="0">
              <a:latin typeface="微软雅黑" pitchFamily="34" charset="-122"/>
              <a:ea typeface="微软雅黑" pitchFamily="34" charset="-122"/>
            </a:endParaRPr>
          </a:p>
        </p:txBody>
      </p:sp>
      <p:sp>
        <p:nvSpPr>
          <p:cNvPr id="25" name="TextBox 24"/>
          <p:cNvSpPr txBox="1"/>
          <p:nvPr/>
        </p:nvSpPr>
        <p:spPr>
          <a:xfrm>
            <a:off x="5276325" y="1694183"/>
            <a:ext cx="819929"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录入展示组件</a:t>
            </a:r>
            <a:endParaRPr lang="zh-CN" altLang="en-US" sz="1400" dirty="0">
              <a:latin typeface="微软雅黑" pitchFamily="34" charset="-122"/>
              <a:ea typeface="微软雅黑" pitchFamily="34" charset="-122"/>
            </a:endParaRPr>
          </a:p>
        </p:txBody>
      </p:sp>
      <p:sp>
        <p:nvSpPr>
          <p:cNvPr id="26" name="TextBox 25"/>
          <p:cNvSpPr txBox="1"/>
          <p:nvPr/>
        </p:nvSpPr>
        <p:spPr>
          <a:xfrm>
            <a:off x="3920992" y="1763524"/>
            <a:ext cx="648072"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界面配置文件</a:t>
            </a:r>
            <a:endParaRPr lang="zh-CN" altLang="en-US" sz="1400" dirty="0">
              <a:latin typeface="微软雅黑" pitchFamily="34" charset="-122"/>
              <a:ea typeface="微软雅黑" pitchFamily="34" charset="-122"/>
            </a:endParaRPr>
          </a:p>
        </p:txBody>
      </p:sp>
      <p:sp>
        <p:nvSpPr>
          <p:cNvPr id="28" name="TextBox 27"/>
          <p:cNvSpPr txBox="1"/>
          <p:nvPr/>
        </p:nvSpPr>
        <p:spPr>
          <a:xfrm>
            <a:off x="6320188" y="1835241"/>
            <a:ext cx="855354"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数据交互模块</a:t>
            </a:r>
            <a:endParaRPr lang="zh-CN" altLang="en-US" sz="1400" dirty="0">
              <a:latin typeface="微软雅黑" pitchFamily="34" charset="-122"/>
              <a:ea typeface="微软雅黑" pitchFamily="34" charset="-122"/>
            </a:endParaRPr>
          </a:p>
        </p:txBody>
      </p:sp>
      <p:sp>
        <p:nvSpPr>
          <p:cNvPr id="30" name="矩形 29"/>
          <p:cNvSpPr/>
          <p:nvPr/>
        </p:nvSpPr>
        <p:spPr bwMode="auto">
          <a:xfrm>
            <a:off x="3721435"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7" name="TextBox 57346"/>
          <p:cNvSpPr txBox="1"/>
          <p:nvPr/>
        </p:nvSpPr>
        <p:spPr>
          <a:xfrm>
            <a:off x="2655725" y="2636673"/>
            <a:ext cx="216024" cy="2585323"/>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云</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平</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台</a:t>
            </a:r>
            <a:endParaRPr lang="zh-CN" altLang="en-US" dirty="0">
              <a:latin typeface="微软雅黑" pitchFamily="34" charset="-122"/>
              <a:ea typeface="微软雅黑" pitchFamily="34" charset="-122"/>
            </a:endParaRPr>
          </a:p>
        </p:txBody>
      </p:sp>
      <p:sp>
        <p:nvSpPr>
          <p:cNvPr id="57351" name="矩形 57350"/>
          <p:cNvSpPr/>
          <p:nvPr/>
        </p:nvSpPr>
        <p:spPr bwMode="auto">
          <a:xfrm>
            <a:off x="3951869"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系统登录</a:t>
            </a:r>
          </a:p>
        </p:txBody>
      </p:sp>
      <p:sp>
        <p:nvSpPr>
          <p:cNvPr id="57352" name="矩形 57351"/>
          <p:cNvSpPr/>
          <p:nvPr/>
        </p:nvSpPr>
        <p:spPr bwMode="auto">
          <a:xfrm>
            <a:off x="5082777"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新入病人信息</a:t>
            </a:r>
          </a:p>
        </p:txBody>
      </p:sp>
      <p:sp>
        <p:nvSpPr>
          <p:cNvPr id="41" name="矩形 40"/>
          <p:cNvSpPr/>
          <p:nvPr/>
        </p:nvSpPr>
        <p:spPr bwMode="auto">
          <a:xfrm>
            <a:off x="5500041"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问诊流程</a:t>
            </a:r>
          </a:p>
        </p:txBody>
      </p:sp>
      <p:sp>
        <p:nvSpPr>
          <p:cNvPr id="42" name="矩形 41"/>
          <p:cNvSpPr/>
          <p:nvPr/>
        </p:nvSpPr>
        <p:spPr bwMode="auto">
          <a:xfrm>
            <a:off x="3853736"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病人</a:t>
            </a:r>
            <a:r>
              <a:rPr lang="zh-CN" altLang="en-US" sz="1400" dirty="0">
                <a:latin typeface="微软雅黑" pitchFamily="34" charset="-122"/>
                <a:ea typeface="微软雅黑" pitchFamily="34" charset="-122"/>
              </a:rPr>
              <a:t>信息</a:t>
            </a: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查询</a:t>
            </a:r>
          </a:p>
        </p:txBody>
      </p:sp>
      <p:sp>
        <p:nvSpPr>
          <p:cNvPr id="43" name="矩形 42"/>
          <p:cNvSpPr/>
          <p:nvPr/>
        </p:nvSpPr>
        <p:spPr bwMode="auto">
          <a:xfrm>
            <a:off x="6546327"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3" name="TextBox 57352"/>
          <p:cNvSpPr txBox="1"/>
          <p:nvPr/>
        </p:nvSpPr>
        <p:spPr>
          <a:xfrm>
            <a:off x="6546327" y="3263411"/>
            <a:ext cx="864097"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新业务逻辑</a:t>
            </a:r>
            <a:endParaRPr lang="zh-CN" altLang="en-US" sz="1400" dirty="0">
              <a:latin typeface="微软雅黑" pitchFamily="34" charset="-122"/>
              <a:ea typeface="微软雅黑" pitchFamily="34" charset="-122"/>
            </a:endParaRPr>
          </a:p>
        </p:txBody>
      </p:sp>
      <p:sp>
        <p:nvSpPr>
          <p:cNvPr id="57354" name="TextBox 57353"/>
          <p:cNvSpPr txBox="1"/>
          <p:nvPr/>
        </p:nvSpPr>
        <p:spPr>
          <a:xfrm>
            <a:off x="4279385" y="2262227"/>
            <a:ext cx="148988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问诊流程页面</a:t>
            </a:r>
            <a:endParaRPr lang="zh-CN" altLang="en-US" sz="1400" dirty="0">
              <a:latin typeface="微软雅黑" pitchFamily="34" charset="-122"/>
              <a:ea typeface="微软雅黑" pitchFamily="34" charset="-122"/>
            </a:endParaRPr>
          </a:p>
        </p:txBody>
      </p:sp>
      <p:sp>
        <p:nvSpPr>
          <p:cNvPr id="57355" name="矩形 57354"/>
          <p:cNvSpPr/>
          <p:nvPr/>
        </p:nvSpPr>
        <p:spPr bwMode="auto">
          <a:xfrm>
            <a:off x="3721435"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6" name="矩形 57355"/>
          <p:cNvSpPr/>
          <p:nvPr/>
        </p:nvSpPr>
        <p:spPr bwMode="auto">
          <a:xfrm>
            <a:off x="5686288"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微软雅黑" pitchFamily="34" charset="-122"/>
              <a:ea typeface="微软雅黑" pitchFamily="34" charset="-122"/>
            </a:endParaRPr>
          </a:p>
        </p:txBody>
      </p:sp>
      <p:sp>
        <p:nvSpPr>
          <p:cNvPr id="57357" name="流程图: 磁盘 57356"/>
          <p:cNvSpPr/>
          <p:nvPr/>
        </p:nvSpPr>
        <p:spPr bwMode="auto">
          <a:xfrm>
            <a:off x="3748482"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58" name="爆炸形 1 57357"/>
          <p:cNvSpPr/>
          <p:nvPr/>
        </p:nvSpPr>
        <p:spPr bwMode="auto">
          <a:xfrm>
            <a:off x="4672951"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0" name="直接箭头连接符 49"/>
          <p:cNvCxnSpPr/>
          <p:nvPr/>
        </p:nvCxnSpPr>
        <p:spPr bwMode="auto">
          <a:xfrm flipV="1">
            <a:off x="4260708"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4757972"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1" name="矩形 57360"/>
          <p:cNvSpPr/>
          <p:nvPr/>
        </p:nvSpPr>
        <p:spPr bwMode="auto">
          <a:xfrm>
            <a:off x="6460705"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5" name="流程图: 磁盘 54"/>
          <p:cNvSpPr/>
          <p:nvPr/>
        </p:nvSpPr>
        <p:spPr bwMode="auto">
          <a:xfrm>
            <a:off x="5730601"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6" name="流程图: 磁盘 55"/>
          <p:cNvSpPr/>
          <p:nvPr/>
        </p:nvSpPr>
        <p:spPr bwMode="auto">
          <a:xfrm>
            <a:off x="5900011"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 name="流程图: 磁盘 56"/>
          <p:cNvSpPr/>
          <p:nvPr/>
        </p:nvSpPr>
        <p:spPr bwMode="auto">
          <a:xfrm>
            <a:off x="3900882"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2" name="TextBox 57361"/>
          <p:cNvSpPr txBox="1"/>
          <p:nvPr/>
        </p:nvSpPr>
        <p:spPr>
          <a:xfrm>
            <a:off x="3721957" y="5184575"/>
            <a:ext cx="773617"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知识库</a:t>
            </a:r>
            <a:endParaRPr lang="zh-CN" altLang="en-US" sz="1400" dirty="0">
              <a:latin typeface="微软雅黑" pitchFamily="34" charset="-122"/>
              <a:ea typeface="微软雅黑" pitchFamily="34" charset="-122"/>
            </a:endParaRPr>
          </a:p>
        </p:txBody>
      </p:sp>
      <p:sp>
        <p:nvSpPr>
          <p:cNvPr id="57363" name="TextBox 57362"/>
          <p:cNvSpPr txBox="1"/>
          <p:nvPr/>
        </p:nvSpPr>
        <p:spPr>
          <a:xfrm>
            <a:off x="4436145" y="5159747"/>
            <a:ext cx="104767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a:t>
            </a:r>
            <a:endParaRPr lang="zh-CN" altLang="en-US" sz="1400" dirty="0">
              <a:latin typeface="微软雅黑" pitchFamily="34" charset="-122"/>
              <a:ea typeface="微软雅黑" pitchFamily="34" charset="-122"/>
            </a:endParaRPr>
          </a:p>
        </p:txBody>
      </p:sp>
      <p:sp>
        <p:nvSpPr>
          <p:cNvPr id="57364" name="TextBox 57363"/>
          <p:cNvSpPr txBox="1"/>
          <p:nvPr/>
        </p:nvSpPr>
        <p:spPr>
          <a:xfrm>
            <a:off x="6398932" y="4878920"/>
            <a:ext cx="1095455" cy="523220"/>
          </a:xfrm>
          <a:prstGeom prst="rect">
            <a:avLst/>
          </a:prstGeom>
          <a:noFill/>
        </p:spPr>
        <p:txBody>
          <a:bodyPr wrap="square" rtlCol="0">
            <a:spAutoFit/>
          </a:bodyPr>
          <a:lstStyle/>
          <a:p>
            <a:r>
              <a:rPr lang="en-US" altLang="zh-CN" sz="1400" dirty="0" err="1" smtClean="0">
                <a:latin typeface="微软雅黑" pitchFamily="34" charset="-122"/>
                <a:ea typeface="微软雅黑" pitchFamily="34" charset="-122"/>
              </a:rPr>
              <a:t>MongoDB</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存储方案</a:t>
            </a:r>
            <a:endParaRPr lang="zh-CN" altLang="en-US" sz="1400" dirty="0">
              <a:latin typeface="微软雅黑" pitchFamily="34" charset="-122"/>
              <a:ea typeface="微软雅黑" pitchFamily="34" charset="-122"/>
            </a:endParaRPr>
          </a:p>
        </p:txBody>
      </p:sp>
      <p:sp>
        <p:nvSpPr>
          <p:cNvPr id="61" name="TextBox 60"/>
          <p:cNvSpPr txBox="1"/>
          <p:nvPr/>
        </p:nvSpPr>
        <p:spPr>
          <a:xfrm>
            <a:off x="5687089" y="5212117"/>
            <a:ext cx="773617"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数据</a:t>
            </a:r>
            <a:r>
              <a:rPr lang="zh-CN" altLang="en-US" sz="1400" dirty="0" smtClean="0">
                <a:latin typeface="微软雅黑" pitchFamily="34" charset="-122"/>
                <a:ea typeface="微软雅黑" pitchFamily="34" charset="-122"/>
              </a:rPr>
              <a:t>库</a:t>
            </a:r>
            <a:endParaRPr lang="zh-CN" altLang="en-US" sz="1400" dirty="0">
              <a:latin typeface="微软雅黑" pitchFamily="34" charset="-122"/>
              <a:ea typeface="微软雅黑" pitchFamily="34" charset="-122"/>
            </a:endParaRPr>
          </a:p>
        </p:txBody>
      </p:sp>
      <p:sp>
        <p:nvSpPr>
          <p:cNvPr id="57366" name="矩形 57365"/>
          <p:cNvSpPr/>
          <p:nvPr/>
        </p:nvSpPr>
        <p:spPr bwMode="auto">
          <a:xfrm>
            <a:off x="3977561"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4" name="TextBox 63"/>
          <p:cNvSpPr txBox="1"/>
          <p:nvPr/>
        </p:nvSpPr>
        <p:spPr>
          <a:xfrm>
            <a:off x="3932053" y="4253606"/>
            <a:ext cx="139683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推理引擎接口</a:t>
            </a:r>
            <a:endParaRPr lang="zh-CN" altLang="en-US" sz="1400" dirty="0">
              <a:latin typeface="微软雅黑" pitchFamily="34" charset="-122"/>
              <a:ea typeface="微软雅黑" pitchFamily="34" charset="-122"/>
            </a:endParaRPr>
          </a:p>
        </p:txBody>
      </p:sp>
      <p:cxnSp>
        <p:nvCxnSpPr>
          <p:cNvPr id="65" name="直接箭头连接符 64"/>
          <p:cNvCxnSpPr/>
          <p:nvPr/>
        </p:nvCxnSpPr>
        <p:spPr bwMode="auto">
          <a:xfrm flipV="1">
            <a:off x="6188468"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968093"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8" name="TextBox 57367"/>
          <p:cNvSpPr txBox="1"/>
          <p:nvPr/>
        </p:nvSpPr>
        <p:spPr>
          <a:xfrm>
            <a:off x="5968093" y="4253606"/>
            <a:ext cx="128523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数据访问接口</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4437112"/>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894" y="4437109"/>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11788" y="3645024"/>
            <a:ext cx="252028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基本信息录入界面</a:t>
            </a:r>
            <a:endParaRPr lang="zh-CN" altLang="en-US" dirty="0">
              <a:latin typeface="微软雅黑" pitchFamily="34" charset="-122"/>
              <a:ea typeface="微软雅黑" pitchFamily="34" charset="-122"/>
            </a:endParaRPr>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问诊界面</a:t>
            </a:r>
            <a:endParaRPr lang="zh-CN" altLang="en-US" dirty="0">
              <a:latin typeface="微软雅黑" pitchFamily="34" charset="-122"/>
              <a:ea typeface="微软雅黑" pitchFamily="34" charset="-122"/>
            </a:endParaRPr>
          </a:p>
        </p:txBody>
      </p:sp>
      <p:sp>
        <p:nvSpPr>
          <p:cNvPr id="5" name="TextBox 4"/>
          <p:cNvSpPr txBox="1"/>
          <p:nvPr/>
        </p:nvSpPr>
        <p:spPr>
          <a:xfrm>
            <a:off x="1403648" y="3592811"/>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系统登录界面</a:t>
            </a:r>
            <a:endParaRPr lang="zh-CN" altLang="en-US" dirty="0">
              <a:latin typeface="微软雅黑" pitchFamily="34" charset="-122"/>
              <a:ea typeface="微软雅黑" pitchFamily="34" charset="-122"/>
            </a:endParaRPr>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54586" y="2291497"/>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医生录入病人基本信息（病人首次就诊）</a:t>
            </a:r>
            <a:endParaRPr lang="en-US" altLang="zh-CN" dirty="0" smtClean="0">
              <a:latin typeface="微软雅黑" pitchFamily="34" charset="-122"/>
              <a:ea typeface="微软雅黑" pitchFamily="34" charset="-122"/>
            </a:endParaRPr>
          </a:p>
        </p:txBody>
      </p:sp>
      <p:sp>
        <p:nvSpPr>
          <p:cNvPr id="8" name="TextBox 7"/>
          <p:cNvSpPr txBox="1"/>
          <p:nvPr/>
        </p:nvSpPr>
        <p:spPr>
          <a:xfrm>
            <a:off x="6446564" y="3140966"/>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开始问诊，疾病相关信息收集完毕后，医生使用诊断决策支持功能</a:t>
            </a:r>
            <a:endParaRPr lang="en-US" altLang="zh-CN" dirty="0" smtClean="0">
              <a:latin typeface="微软雅黑" pitchFamily="34" charset="-122"/>
              <a:ea typeface="微软雅黑" pitchFamily="34" charset="-122"/>
            </a:endParaRPr>
          </a:p>
        </p:txBody>
      </p:sp>
      <p:sp>
        <p:nvSpPr>
          <p:cNvPr id="9" name="TextBox 8"/>
          <p:cNvSpPr txBox="1"/>
          <p:nvPr/>
        </p:nvSpPr>
        <p:spPr>
          <a:xfrm>
            <a:off x="6457965"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医生得出最终诊断结论后，将本次就诊记录保存</a:t>
            </a:r>
            <a:endParaRPr lang="en-US" altLang="zh-CN" dirty="0" smtClean="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6206445" cy="479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702060172"/>
              </p:ext>
            </p:extLst>
          </p:nvPr>
        </p:nvGraphicFramePr>
        <p:xfrm>
          <a:off x="4860032" y="1196752"/>
          <a:ext cx="3678560" cy="4821728"/>
        </p:xfrm>
        <a:graphic>
          <a:graphicData uri="http://schemas.openxmlformats.org/drawingml/2006/table">
            <a:tbl>
              <a:tblPr firstRow="1" bandRow="1">
                <a:tableStyleId>{5C22544A-7EE6-4342-B048-85BDC9FD1C3A}</a:tableStyleId>
              </a:tblPr>
              <a:tblGrid>
                <a:gridCol w="1296144"/>
                <a:gridCol w="2382416"/>
              </a:tblGrid>
              <a:tr h="365760">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latin typeface="微软雅黑" pitchFamily="34" charset="-122"/>
                          <a:ea typeface="微软雅黑" pitchFamily="34" charset="-122"/>
                        </a:rPr>
                        <a:t>数据库连接管理模块</a:t>
                      </a:r>
                      <a:endParaRPr lang="zh-CN" altLang="en-US" sz="1600" dirty="0">
                        <a:latin typeface="微软雅黑" pitchFamily="34" charset="-122"/>
                        <a:ea typeface="微软雅黑" pitchFamily="34" charset="-122"/>
                      </a:endParaRPr>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病人基本信息操作模块</a:t>
                      </a:r>
                      <a:endParaRPr lang="zh-CN" altLang="en-US" sz="1600" dirty="0">
                        <a:latin typeface="微软雅黑" pitchFamily="34" charset="-122"/>
                        <a:ea typeface="微软雅黑" pitchFamily="34" charset="-122"/>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latin typeface="微软雅黑" pitchFamily="34" charset="-122"/>
                          <a:ea typeface="微软雅黑" pitchFamily="34" charset="-122"/>
                        </a:rPr>
                        <a:t>问诊信息操作模块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病史信息操作模块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2995890032"/>
              </p:ext>
            </p:extLst>
          </p:nvPr>
        </p:nvGraphicFramePr>
        <p:xfrm>
          <a:off x="457200" y="3454519"/>
          <a:ext cx="3694932" cy="3266956"/>
        </p:xfrm>
        <a:graphic>
          <a:graphicData uri="http://schemas.openxmlformats.org/presentationml/2006/ole">
            <mc:AlternateContent xmlns:mc="http://schemas.openxmlformats.org/markup-compatibility/2006">
              <mc:Choice xmlns:v="urn:schemas-microsoft-com:vml" Requires="v">
                <p:oleObj spid="_x0000_s9240" name="Visio" r:id="rId4" imgW="8457052" imgH="7917210" progId="Visio.Drawing.11">
                  <p:embed/>
                </p:oleObj>
              </mc:Choice>
              <mc:Fallback>
                <p:oleObj name="Visio" r:id="rId4" imgW="8457052" imgH="791721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54519"/>
                        <a:ext cx="3694932" cy="3266956"/>
                      </a:xfrm>
                      <a:prstGeom prst="rect">
                        <a:avLst/>
                      </a:prstGeom>
                      <a:noFill/>
                      <a:ln>
                        <a:noFill/>
                      </a:ln>
                      <a:effectLst/>
                    </p:spPr>
                  </p:pic>
                </p:oleObj>
              </mc:Fallback>
            </mc:AlternateContent>
          </a:graphicData>
        </a:graphic>
      </p:graphicFrame>
      <p:sp>
        <p:nvSpPr>
          <p:cNvPr id="3" name="圆角矩形 2"/>
          <p:cNvSpPr/>
          <p:nvPr/>
        </p:nvSpPr>
        <p:spPr bwMode="auto">
          <a:xfrm>
            <a:off x="251520" y="1412776"/>
            <a:ext cx="4176463" cy="1152128"/>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4427983" y="1676219"/>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248719" y="2586406"/>
            <a:ext cx="4122312" cy="651490"/>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右箭头 13"/>
          <p:cNvSpPr/>
          <p:nvPr/>
        </p:nvSpPr>
        <p:spPr bwMode="auto">
          <a:xfrm rot="5400000" flipV="1">
            <a:off x="2349874" y="3116380"/>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852936"/>
            <a:ext cx="180020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推理服务构建</a:t>
            </a:r>
            <a:endParaRPr lang="zh-CN" altLang="en-US" sz="1600" dirty="0">
              <a:latin typeface="微软雅黑" pitchFamily="34" charset="-122"/>
              <a:ea typeface="微软雅黑" pitchFamily="34" charset="-122"/>
            </a:endParaRPr>
          </a:p>
        </p:txBody>
      </p:sp>
      <p:sp>
        <p:nvSpPr>
          <p:cNvPr id="4" name="TextBox 3"/>
          <p:cNvSpPr txBox="1"/>
          <p:nvPr/>
        </p:nvSpPr>
        <p:spPr>
          <a:xfrm>
            <a:off x="3835201" y="2891490"/>
            <a:ext cx="157853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问诊界面配置</a:t>
            </a:r>
            <a:endParaRPr lang="zh-CN" altLang="en-US" sz="1600" dirty="0">
              <a:latin typeface="微软雅黑" pitchFamily="34" charset="-122"/>
              <a:ea typeface="微软雅黑" pitchFamily="34" charset="-122"/>
            </a:endParaRPr>
          </a:p>
        </p:txBody>
      </p:sp>
      <p:sp>
        <p:nvSpPr>
          <p:cNvPr id="5" name="TextBox 4"/>
          <p:cNvSpPr txBox="1"/>
          <p:nvPr/>
        </p:nvSpPr>
        <p:spPr>
          <a:xfrm>
            <a:off x="5777485" y="2891490"/>
            <a:ext cx="155148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数据交互实现</a:t>
            </a:r>
            <a:endParaRPr lang="zh-CN" altLang="en-US" sz="1600" dirty="0">
              <a:latin typeface="微软雅黑" pitchFamily="34" charset="-122"/>
              <a:ea typeface="微软雅黑" pitchFamily="34" charset="-122"/>
            </a:endParaRPr>
          </a:p>
        </p:txBody>
      </p:sp>
      <p:sp>
        <p:nvSpPr>
          <p:cNvPr id="13" name="TextBox 12"/>
          <p:cNvSpPr txBox="1"/>
          <p:nvPr/>
        </p:nvSpPr>
        <p:spPr>
          <a:xfrm>
            <a:off x="1988176" y="2891490"/>
            <a:ext cx="157571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数据模型设计</a:t>
            </a:r>
            <a:endParaRPr lang="zh-CN" altLang="en-US" sz="1600" dirty="0">
              <a:latin typeface="微软雅黑" pitchFamily="34" charset="-122"/>
              <a:ea typeface="微软雅黑" pitchFamily="34" charset="-122"/>
            </a:endParaRPr>
          </a:p>
        </p:txBody>
      </p:sp>
      <p:sp>
        <p:nvSpPr>
          <p:cNvPr id="15" name="燕尾形 14"/>
          <p:cNvSpPr/>
          <p:nvPr/>
        </p:nvSpPr>
        <p:spPr bwMode="auto">
          <a:xfrm>
            <a:off x="158082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燕尾形 17"/>
          <p:cNvSpPr/>
          <p:nvPr/>
        </p:nvSpPr>
        <p:spPr bwMode="auto">
          <a:xfrm>
            <a:off x="1727684"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9" name="燕尾形 18"/>
          <p:cNvSpPr/>
          <p:nvPr/>
        </p:nvSpPr>
        <p:spPr bwMode="auto">
          <a:xfrm>
            <a:off x="339763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0" name="燕尾形 19"/>
          <p:cNvSpPr/>
          <p:nvPr/>
        </p:nvSpPr>
        <p:spPr bwMode="auto">
          <a:xfrm>
            <a:off x="354449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燕尾形 20"/>
          <p:cNvSpPr/>
          <p:nvPr/>
        </p:nvSpPr>
        <p:spPr bwMode="auto">
          <a:xfrm>
            <a:off x="536408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燕尾形 21"/>
          <p:cNvSpPr/>
          <p:nvPr/>
        </p:nvSpPr>
        <p:spPr bwMode="auto">
          <a:xfrm>
            <a:off x="551094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3397639" y="4050922"/>
            <a:ext cx="266787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知识更新、临床需求变化</a:t>
            </a:r>
            <a:endParaRPr lang="en-US" altLang="zh-CN" sz="1600" dirty="0" smtClean="0">
              <a:latin typeface="微软雅黑" pitchFamily="34" charset="-122"/>
              <a:ea typeface="微软雅黑" pitchFamily="34" charset="-122"/>
            </a:endParaRPr>
          </a:p>
        </p:txBody>
      </p:sp>
      <p:sp>
        <p:nvSpPr>
          <p:cNvPr id="32" name="圆角矩形 31"/>
          <p:cNvSpPr/>
          <p:nvPr/>
        </p:nvSpPr>
        <p:spPr bwMode="auto">
          <a:xfrm>
            <a:off x="119172" y="278092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780928"/>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5" name="圆角矩形 34"/>
          <p:cNvSpPr/>
          <p:nvPr/>
        </p:nvSpPr>
        <p:spPr bwMode="auto">
          <a:xfrm>
            <a:off x="3836091" y="2780928"/>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6" name="圆角矩形 35"/>
          <p:cNvSpPr/>
          <p:nvPr/>
        </p:nvSpPr>
        <p:spPr bwMode="auto">
          <a:xfrm>
            <a:off x="5782144" y="2780928"/>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圆角矩形 32"/>
          <p:cNvSpPr/>
          <p:nvPr/>
        </p:nvSpPr>
        <p:spPr bwMode="auto">
          <a:xfrm>
            <a:off x="3419872" y="3934229"/>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8" name="燕尾形 37"/>
          <p:cNvSpPr/>
          <p:nvPr/>
        </p:nvSpPr>
        <p:spPr bwMode="auto">
          <a:xfrm>
            <a:off x="7252993"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9" name="燕尾形 38"/>
          <p:cNvSpPr/>
          <p:nvPr/>
        </p:nvSpPr>
        <p:spPr bwMode="auto">
          <a:xfrm>
            <a:off x="7399851"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7668344" y="2782000"/>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TextBox 40"/>
          <p:cNvSpPr txBox="1"/>
          <p:nvPr/>
        </p:nvSpPr>
        <p:spPr>
          <a:xfrm>
            <a:off x="7882232" y="2904312"/>
            <a:ext cx="1154264"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系统应用</a:t>
            </a:r>
            <a:endParaRPr lang="zh-CN" altLang="en-US" sz="1600" dirty="0">
              <a:latin typeface="微软雅黑" pitchFamily="34" charset="-122"/>
              <a:ea typeface="微软雅黑" pitchFamily="34" charset="-122"/>
            </a:endParaRPr>
          </a:p>
        </p:txBody>
      </p:sp>
      <p:sp>
        <p:nvSpPr>
          <p:cNvPr id="43" name="Freeform 3"/>
          <p:cNvSpPr>
            <a:spLocks/>
          </p:cNvSpPr>
          <p:nvPr/>
        </p:nvSpPr>
        <p:spPr bwMode="gray">
          <a:xfrm rot="15775734">
            <a:off x="7212847" y="2786000"/>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44" name="Freeform 3"/>
          <p:cNvSpPr>
            <a:spLocks/>
          </p:cNvSpPr>
          <p:nvPr/>
        </p:nvSpPr>
        <p:spPr bwMode="gray">
          <a:xfrm rot="17529143">
            <a:off x="1857735" y="280848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6" name="TextBox 5"/>
          <p:cNvSpPr txBox="1"/>
          <p:nvPr/>
        </p:nvSpPr>
        <p:spPr>
          <a:xfrm>
            <a:off x="769217" y="1484784"/>
            <a:ext cx="7589735"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基于本系统框架可以快速高效的进行面向社区的疾病诊断决策支持系统的开发工作，开发流程如下</a:t>
            </a:r>
            <a:r>
              <a:rPr lang="zh-CN" altLang="en-US" dirty="0" smtClean="0">
                <a:latin typeface="微软雅黑" pitchFamily="34" charset="-122"/>
                <a:ea typeface="微软雅黑" pitchFamily="34" charset="-122"/>
              </a:rPr>
              <a:t>图，下面选取两种典型疾病对框架进行验证</a:t>
            </a:r>
            <a:endParaRPr lang="zh-CN" altLang="en-US" dirty="0">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72202602"/>
              </p:ext>
            </p:extLst>
          </p:nvPr>
        </p:nvGraphicFramePr>
        <p:xfrm>
          <a:off x="918401" y="4581128"/>
          <a:ext cx="7064661" cy="1733803"/>
        </p:xfrm>
        <a:graphic>
          <a:graphicData uri="http://schemas.openxmlformats.org/drawingml/2006/table">
            <a:tbl>
              <a:tblPr firstRow="1" bandRow="1">
                <a:tableStyleId>{5C22544A-7EE6-4342-B048-85BDC9FD1C3A}</a:tableStyleId>
              </a:tblPr>
              <a:tblGrid>
                <a:gridCol w="1288223"/>
                <a:gridCol w="2888219"/>
                <a:gridCol w="2888219"/>
              </a:tblGrid>
              <a:tr h="404034">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疾病名称</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问诊方式</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en-US" altLang="zh-CN" sz="1600" b="1" kern="1200" dirty="0" smtClean="0">
                          <a:solidFill>
                            <a:schemeClr val="tx1"/>
                          </a:solidFill>
                          <a:latin typeface="微软雅黑" pitchFamily="34" charset="-122"/>
                          <a:ea typeface="微软雅黑" pitchFamily="34" charset="-122"/>
                          <a:cs typeface="+mn-cs"/>
                        </a:rPr>
                        <a:t>    </a:t>
                      </a:r>
                      <a:r>
                        <a:rPr lang="zh-CN" altLang="en-US" sz="1600" b="1" kern="1200" dirty="0" smtClean="0">
                          <a:solidFill>
                            <a:schemeClr val="tx1"/>
                          </a:solidFill>
                          <a:latin typeface="微软雅黑" pitchFamily="34" charset="-122"/>
                          <a:ea typeface="微软雅黑" pitchFamily="34" charset="-122"/>
                          <a:cs typeface="+mn-cs"/>
                        </a:rPr>
                        <a:t>诊断依据</a:t>
                      </a:r>
                      <a:endParaRPr lang="zh-CN" altLang="en-US" sz="1600" b="1" kern="1200" dirty="0">
                        <a:solidFill>
                          <a:schemeClr val="tx1"/>
                        </a:solidFill>
                        <a:latin typeface="微软雅黑" pitchFamily="34" charset="-122"/>
                        <a:ea typeface="微软雅黑" pitchFamily="34" charset="-122"/>
                        <a:cs typeface="+mn-cs"/>
                      </a:endParaRPr>
                    </a:p>
                  </a:txBody>
                  <a:tcPr/>
                </a:tc>
              </a:tr>
              <a:tr h="632396">
                <a:tc>
                  <a:txBody>
                    <a:bodyPr/>
                    <a:lstStyle/>
                    <a:p>
                      <a:r>
                        <a:rPr lang="zh-CN" altLang="en-US" sz="1600" dirty="0" smtClean="0">
                          <a:latin typeface="微软雅黑" pitchFamily="34" charset="-122"/>
                          <a:ea typeface="微软雅黑" pitchFamily="34" charset="-122"/>
                        </a:rPr>
                        <a:t>头痛</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头痛相关症状，结合既往病史</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根据国际头痛疾患分类标准（</a:t>
                      </a:r>
                      <a:r>
                        <a:rPr lang="en-US" altLang="zh-CN" sz="1600" dirty="0" smtClean="0">
                          <a:latin typeface="微软雅黑" pitchFamily="34" charset="-122"/>
                          <a:ea typeface="微软雅黑" pitchFamily="34" charset="-122"/>
                        </a:rPr>
                        <a:t>ICD-II</a:t>
                      </a:r>
                      <a:r>
                        <a:rPr lang="zh-CN" altLang="en-US" sz="1600" dirty="0" smtClean="0">
                          <a:latin typeface="微软雅黑" pitchFamily="34" charset="-122"/>
                          <a:ea typeface="微软雅黑" pitchFamily="34" charset="-122"/>
                        </a:rPr>
                        <a:t>）可建立诊断规则</a:t>
                      </a:r>
                      <a:endParaRPr lang="zh-CN" altLang="en-US" sz="1600" dirty="0">
                        <a:latin typeface="微软雅黑" pitchFamily="34" charset="-122"/>
                        <a:ea typeface="微软雅黑" pitchFamily="34" charset="-122"/>
                      </a:endParaRPr>
                    </a:p>
                  </a:txBody>
                  <a:tcPr/>
                </a:tc>
              </a:tr>
              <a:tr h="697373">
                <a:tc>
                  <a:txBody>
                    <a:bodyPr/>
                    <a:lstStyle/>
                    <a:p>
                      <a:r>
                        <a:rPr lang="zh-CN" altLang="en-US" sz="1600" dirty="0" smtClean="0">
                          <a:latin typeface="微软雅黑" pitchFamily="34" charset="-122"/>
                          <a:ea typeface="微软雅黑" pitchFamily="34" charset="-122"/>
                        </a:rPr>
                        <a:t>阿尔兹海默症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心理学量表测试认知力等各项指标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无明确诊断指南，通过多个量表的结果综合判断</a:t>
                      </a:r>
                      <a:endParaRPr lang="zh-CN" altLang="en-US" sz="1600" dirty="0">
                        <a:latin typeface="微软雅黑" pitchFamily="34" charset="-122"/>
                        <a:ea typeface="微软雅黑" pitchFamily="34" charset="-122"/>
                      </a:endParaRPr>
                    </a:p>
                  </a:txBody>
                  <a:tcPr/>
                </a:tc>
              </a:tr>
            </a:tbl>
          </a:graphicData>
        </a:graphic>
      </p:graphicFrame>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915068" y="2909700"/>
            <a:ext cx="7977412"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1505580" y="3462099"/>
            <a:ext cx="70953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微软雅黑" pitchFamily="34" charset="-122"/>
                <a:ea typeface="微软雅黑" pitchFamily="34" charset="-122"/>
              </a:rPr>
              <a:t>据统计，中国原发性头痛发病率为</a:t>
            </a:r>
            <a:r>
              <a:rPr lang="en-US" altLang="zh-CN" dirty="0" smtClean="0">
                <a:latin typeface="微软雅黑" pitchFamily="34" charset="-122"/>
                <a:ea typeface="微软雅黑" pitchFamily="34" charset="-122"/>
              </a:rPr>
              <a:t>23.8%</a:t>
            </a:r>
            <a:r>
              <a:rPr lang="zh-CN" altLang="en-US" dirty="0" smtClean="0">
                <a:latin typeface="微软雅黑" pitchFamily="34" charset="-122"/>
                <a:ea typeface="微软雅黑" pitchFamily="34" charset="-122"/>
              </a:rPr>
              <a:t>，而社区或乡镇医院在原发性头痛的诊疗占主要地位</a:t>
            </a:r>
            <a:endParaRPr lang="en-US" altLang="zh-CN" dirty="0">
              <a:latin typeface="微软雅黑" pitchFamily="34" charset="-122"/>
              <a:ea typeface="微软雅黑" pitchFamily="34" charset="-122"/>
            </a:endParaRP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latin typeface="微软雅黑" pitchFamily="34" charset="-122"/>
              <a:ea typeface="微软雅黑" pitchFamily="34" charset="-122"/>
            </a:endParaRPr>
          </a:p>
        </p:txBody>
      </p:sp>
      <p:sp>
        <p:nvSpPr>
          <p:cNvPr id="10" name="TextBox 9"/>
          <p:cNvSpPr txBox="1"/>
          <p:nvPr/>
        </p:nvSpPr>
        <p:spPr>
          <a:xfrm>
            <a:off x="1831243" y="1583879"/>
            <a:ext cx="6855557" cy="1200329"/>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 </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原发性</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头痛：无明确病因的头痛，包括偏头痛</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、紧张</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型</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头痛等，占头痛总数</a:t>
            </a: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80%</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以上</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继发性头痛种类繁多，主要根据其病因</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分类</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574282" y="5705579"/>
            <a:ext cx="1008112"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偏头痛</a:t>
            </a:r>
            <a:endParaRPr lang="zh-CN" altLang="en-US" dirty="0">
              <a:latin typeface="微软雅黑" pitchFamily="34" charset="-122"/>
              <a:ea typeface="微软雅黑" pitchFamily="34" charset="-122"/>
            </a:endParaRPr>
          </a:p>
        </p:txBody>
      </p:sp>
      <p:sp>
        <p:nvSpPr>
          <p:cNvPr id="57345" name="TextBox 57344"/>
          <p:cNvSpPr txBox="1"/>
          <p:nvPr/>
        </p:nvSpPr>
        <p:spPr>
          <a:xfrm>
            <a:off x="5349226" y="5705579"/>
            <a:ext cx="134440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紧张性头痛</a:t>
            </a:r>
            <a:endParaRPr lang="zh-CN" altLang="en-US" dirty="0">
              <a:latin typeface="微软雅黑" pitchFamily="34" charset="-122"/>
              <a:ea typeface="微软雅黑" pitchFamily="34" charset="-122"/>
            </a:endParaRPr>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244395"/>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509120"/>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latin typeface="微软雅黑" pitchFamily="34" charset="-122"/>
                <a:ea typeface="微软雅黑" pitchFamily="34" charset="-122"/>
              </a:rPr>
              <a:t>5.6%</a:t>
            </a:r>
            <a:endParaRPr lang="zh-CN" altLang="en-US" sz="1600" b="1" dirty="0">
              <a:solidFill>
                <a:srgbClr val="FF6600"/>
              </a:solidFill>
              <a:latin typeface="微软雅黑" pitchFamily="34" charset="-122"/>
              <a:ea typeface="微软雅黑" pitchFamily="34" charset="-122"/>
            </a:endParaRPr>
          </a:p>
        </p:txBody>
      </p:sp>
      <p:sp>
        <p:nvSpPr>
          <p:cNvPr id="25" name="TextBox 5"/>
          <p:cNvSpPr txBox="1">
            <a:spLocks noChangeArrowheads="1"/>
          </p:cNvSpPr>
          <p:nvPr/>
        </p:nvSpPr>
        <p:spPr bwMode="auto">
          <a:xfrm>
            <a:off x="1645097" y="4509120"/>
            <a:ext cx="957263" cy="338137"/>
          </a:xfrm>
          <a:prstGeom prst="rect">
            <a:avLst/>
          </a:prstGeom>
          <a:noFill/>
          <a:ln w="9525">
            <a:noFill/>
            <a:miter lim="800000"/>
            <a:headEnd/>
            <a:tailEnd/>
          </a:ln>
        </p:spPr>
        <p:txBody>
          <a:bodyPr>
            <a:spAutoFit/>
          </a:bodyPr>
          <a:lstStyle/>
          <a:p>
            <a:r>
              <a:rPr lang="en-US" altLang="zh-CN" sz="1600" b="1" dirty="0">
                <a:solidFill>
                  <a:srgbClr val="3333CC"/>
                </a:solidFill>
                <a:latin typeface="微软雅黑" pitchFamily="34" charset="-122"/>
                <a:ea typeface="微软雅黑" pitchFamily="34" charset="-122"/>
              </a:rPr>
              <a:t>13.8%</a:t>
            </a:r>
            <a:endParaRPr lang="zh-CN" altLang="en-US" sz="1600" b="1" dirty="0">
              <a:solidFill>
                <a:srgbClr val="3333CC"/>
              </a:solidFill>
              <a:latin typeface="微软雅黑" pitchFamily="34" charset="-122"/>
              <a:ea typeface="微软雅黑" pitchFamily="34" charset="-122"/>
            </a:endParaRPr>
          </a:p>
        </p:txBody>
      </p:sp>
      <p:sp>
        <p:nvSpPr>
          <p:cNvPr id="17" name="TextBox 16"/>
          <p:cNvSpPr txBox="1"/>
          <p:nvPr/>
        </p:nvSpPr>
        <p:spPr>
          <a:xfrm>
            <a:off x="915068" y="6057493"/>
            <a:ext cx="709694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头痛诊疗的关键在于提高社区或乡镇医院的原发性头痛的诊治水平</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1241462313"/>
              </p:ext>
            </p:extLst>
          </p:nvPr>
        </p:nvGraphicFramePr>
        <p:xfrm>
          <a:off x="-756592" y="20343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组合 27"/>
          <p:cNvGrpSpPr>
            <a:grpSpLocks/>
          </p:cNvGrpSpPr>
          <p:nvPr/>
        </p:nvGrpSpPr>
        <p:grpSpPr bwMode="auto">
          <a:xfrm>
            <a:off x="6388323" y="1412776"/>
            <a:ext cx="1557811" cy="1206822"/>
            <a:chOff x="564182" y="3484982"/>
            <a:chExt cx="3693614" cy="2392290"/>
          </a:xfrm>
        </p:grpSpPr>
        <p:pic>
          <p:nvPicPr>
            <p:cNvPr id="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7582" y="3387490"/>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535460" y="261959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14" name="TextBox 13"/>
          <p:cNvSpPr txBox="1"/>
          <p:nvPr/>
        </p:nvSpPr>
        <p:spPr>
          <a:xfrm>
            <a:off x="6581258" y="4464391"/>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5"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6296" y="5157192"/>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8617" y="521594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612" y="5248441"/>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右箭头 19"/>
          <p:cNvSpPr/>
          <p:nvPr/>
        </p:nvSpPr>
        <p:spPr bwMode="auto">
          <a:xfrm rot="5400000">
            <a:off x="7046512" y="3018894"/>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5400000">
            <a:off x="7146001" y="4853116"/>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TextBox 24"/>
          <p:cNvSpPr txBox="1"/>
          <p:nvPr/>
        </p:nvSpPr>
        <p:spPr>
          <a:xfrm>
            <a:off x="6683584" y="600887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graphicFrame>
        <p:nvGraphicFramePr>
          <p:cNvPr id="26" name="表格 25"/>
          <p:cNvGraphicFramePr>
            <a:graphicFrameLocks noGrp="1"/>
          </p:cNvGraphicFramePr>
          <p:nvPr>
            <p:extLst>
              <p:ext uri="{D42A27DB-BD31-4B8C-83A1-F6EECF244321}">
                <p14:modId xmlns:p14="http://schemas.microsoft.com/office/powerpoint/2010/main" val="1199643371"/>
              </p:ext>
            </p:extLst>
          </p:nvPr>
        </p:nvGraphicFramePr>
        <p:xfrm>
          <a:off x="4604048" y="1426410"/>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pic>
        <p:nvPicPr>
          <p:cNvPr id="27" name="图片 26"/>
          <p:cNvPicPr/>
          <p:nvPr/>
        </p:nvPicPr>
        <p:blipFill>
          <a:blip r:embed="rId12">
            <a:extLst>
              <a:ext uri="{28A0092B-C50C-407E-A947-70E740481C1C}">
                <a14:useLocalDpi xmlns:a14="http://schemas.microsoft.com/office/drawing/2010/main" val="0"/>
              </a:ext>
            </a:extLst>
          </a:blip>
          <a:srcRect/>
          <a:stretch>
            <a:fillRect/>
          </a:stretch>
        </p:blipFill>
        <p:spPr bwMode="auto">
          <a:xfrm>
            <a:off x="4571916" y="1412776"/>
            <a:ext cx="4525106" cy="2873611"/>
          </a:xfrm>
          <a:prstGeom prst="rect">
            <a:avLst/>
          </a:prstGeom>
          <a:noFill/>
          <a:ln>
            <a:noFill/>
          </a:ln>
        </p:spPr>
      </p:pic>
      <p:pic>
        <p:nvPicPr>
          <p:cNvPr id="28" name="图片 27"/>
          <p:cNvPicPr/>
          <p:nvPr/>
        </p:nvPicPr>
        <p:blipFill>
          <a:blip r:embed="rId13">
            <a:extLst>
              <a:ext uri="{28A0092B-C50C-407E-A947-70E740481C1C}">
                <a14:useLocalDpi xmlns:a14="http://schemas.microsoft.com/office/drawing/2010/main" val="0"/>
              </a:ext>
            </a:extLst>
          </a:blip>
          <a:srcRect/>
          <a:stretch>
            <a:fillRect/>
          </a:stretch>
        </p:blipFill>
        <p:spPr bwMode="auto">
          <a:xfrm>
            <a:off x="4571916" y="4077072"/>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查看病人诊疗信息</a:t>
            </a:r>
            <a:endParaRPr lang="zh-CN" altLang="en-US" dirty="0">
              <a:latin typeface="微软雅黑" pitchFamily="34" charset="-122"/>
              <a:ea typeface="微软雅黑" pitchFamily="34" charset="-122"/>
            </a:endParaRPr>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登录系统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原发性头痛诊断流程</a:t>
            </a:r>
            <a:endParaRPr lang="zh-CN" altLang="en-US" dirty="0">
              <a:latin typeface="微软雅黑" pitchFamily="34" charset="-122"/>
              <a:ea typeface="微软雅黑" pitchFamily="34" charset="-122"/>
            </a:endParaRPr>
          </a:p>
        </p:txBody>
      </p:sp>
      <p:sp>
        <p:nvSpPr>
          <p:cNvPr id="4" name="TextBox 3"/>
          <p:cNvSpPr txBox="1"/>
          <p:nvPr/>
        </p:nvSpPr>
        <p:spPr>
          <a:xfrm>
            <a:off x="6544157" y="2217535"/>
            <a:ext cx="214265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继发性头痛筛查</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28</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图片 3" descr="051.png"/>
          <p:cNvPicPr>
            <a:picLocks noChangeAspect="1"/>
          </p:cNvPicPr>
          <p:nvPr/>
        </p:nvPicPr>
        <p:blipFill>
          <a:blip r:embed="rId3"/>
          <a:stretch>
            <a:fillRect/>
          </a:stretch>
        </p:blipFill>
        <p:spPr>
          <a:xfrm>
            <a:off x="611560" y="2066958"/>
            <a:ext cx="1214446" cy="1214446"/>
          </a:xfrm>
          <a:prstGeom prst="rect">
            <a:avLst/>
          </a:prstGeom>
        </p:spPr>
      </p:pic>
      <p:sp>
        <p:nvSpPr>
          <p:cNvPr id="5" name="TextBox 4"/>
          <p:cNvSpPr txBox="1"/>
          <p:nvPr/>
        </p:nvSpPr>
        <p:spPr>
          <a:xfrm>
            <a:off x="611560" y="3197177"/>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6" name="图片 5" descr="部位.png"/>
          <p:cNvPicPr>
            <a:picLocks noChangeAspect="1"/>
          </p:cNvPicPr>
          <p:nvPr/>
        </p:nvPicPr>
        <p:blipFill>
          <a:blip r:embed="rId4" cstate="print"/>
          <a:stretch>
            <a:fillRect/>
          </a:stretch>
        </p:blipFill>
        <p:spPr>
          <a:xfrm>
            <a:off x="3021454" y="1330874"/>
            <a:ext cx="1428760" cy="1194161"/>
          </a:xfrm>
          <a:prstGeom prst="rect">
            <a:avLst/>
          </a:prstGeom>
        </p:spPr>
      </p:pic>
      <p:sp>
        <p:nvSpPr>
          <p:cNvPr id="7" name="右箭头 6"/>
          <p:cNvSpPr/>
          <p:nvPr/>
        </p:nvSpPr>
        <p:spPr>
          <a:xfrm rot="19776530">
            <a:off x="2358160" y="194387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735966" y="175950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横卷形 8"/>
          <p:cNvSpPr/>
          <p:nvPr/>
        </p:nvSpPr>
        <p:spPr>
          <a:xfrm>
            <a:off x="5450346" y="1545188"/>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10" name="Picture 9" descr="R:\temp\Internet 临时文件\Content.IE5\UE06LOG3\MC900343293[1].wmf"/>
          <p:cNvPicPr>
            <a:picLocks noChangeAspect="1" noChangeArrowheads="1"/>
          </p:cNvPicPr>
          <p:nvPr/>
        </p:nvPicPr>
        <p:blipFill>
          <a:blip r:embed="rId5"/>
          <a:srcRect/>
          <a:stretch>
            <a:fillRect/>
          </a:stretch>
        </p:blipFill>
        <p:spPr bwMode="auto">
          <a:xfrm>
            <a:off x="3305946" y="2850999"/>
            <a:ext cx="889006" cy="1000132"/>
          </a:xfrm>
          <a:prstGeom prst="rect">
            <a:avLst/>
          </a:prstGeom>
          <a:noFill/>
          <a:ln w="9525">
            <a:noFill/>
            <a:miter lim="800000"/>
            <a:headEnd/>
            <a:tailEnd/>
          </a:ln>
        </p:spPr>
      </p:pic>
      <p:sp>
        <p:nvSpPr>
          <p:cNvPr id="11" name="右箭头 10"/>
          <p:cNvSpPr/>
          <p:nvPr/>
        </p:nvSpPr>
        <p:spPr>
          <a:xfrm rot="785667">
            <a:off x="2325738" y="3021821"/>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735966" y="3200348"/>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横卷形 12"/>
          <p:cNvSpPr/>
          <p:nvPr/>
        </p:nvSpPr>
        <p:spPr>
          <a:xfrm>
            <a:off x="5450346" y="2957083"/>
            <a:ext cx="1357322" cy="653954"/>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14" name="TextBox 13"/>
          <p:cNvSpPr txBox="1"/>
          <p:nvPr/>
        </p:nvSpPr>
        <p:spPr>
          <a:xfrm>
            <a:off x="3230539" y="3851131"/>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15" name="TextBox 14"/>
          <p:cNvSpPr txBox="1"/>
          <p:nvPr/>
        </p:nvSpPr>
        <p:spPr>
          <a:xfrm>
            <a:off x="657454" y="1632259"/>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16" name="右大括号 15"/>
          <p:cNvSpPr/>
          <p:nvPr/>
        </p:nvSpPr>
        <p:spPr>
          <a:xfrm>
            <a:off x="6950544" y="1745487"/>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378644" y="2459867"/>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18" name="TextBox 17"/>
          <p:cNvSpPr txBox="1"/>
          <p:nvPr/>
        </p:nvSpPr>
        <p:spPr>
          <a:xfrm>
            <a:off x="5610613" y="3635732"/>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
        <p:nvSpPr>
          <p:cNvPr id="19" name="矩形 18"/>
          <p:cNvSpPr/>
          <p:nvPr/>
        </p:nvSpPr>
        <p:spPr>
          <a:xfrm>
            <a:off x="7268496" y="2122471"/>
            <a:ext cx="1364476" cy="1200329"/>
          </a:xfrm>
          <a:prstGeom prst="rect">
            <a:avLst/>
          </a:prstGeom>
        </p:spPr>
        <p:txBody>
          <a:bodyPr wrap="none">
            <a:spAutoFit/>
          </a:bodyPr>
          <a:lstStyle/>
          <a:p>
            <a:r>
              <a:rPr lang="en-US" altLang="zh-CN" dirty="0" smtClean="0"/>
              <a:t>12</a:t>
            </a:r>
            <a:r>
              <a:rPr lang="zh-CN" altLang="en-US" dirty="0" smtClean="0"/>
              <a:t>种原发性</a:t>
            </a:r>
            <a:endParaRPr lang="en-US" altLang="zh-CN" dirty="0" smtClean="0"/>
          </a:p>
          <a:p>
            <a:r>
              <a:rPr lang="zh-CN" altLang="en-US" dirty="0" smtClean="0"/>
              <a:t>头痛总体</a:t>
            </a:r>
            <a:endParaRPr lang="en-US" altLang="zh-CN" dirty="0" smtClean="0"/>
          </a:p>
          <a:p>
            <a:r>
              <a:rPr lang="zh-CN" altLang="en-US" dirty="0" smtClean="0"/>
              <a:t>准确率</a:t>
            </a:r>
            <a:r>
              <a:rPr lang="zh-CN" altLang="en-US" dirty="0"/>
              <a:t>为 </a:t>
            </a:r>
            <a:endParaRPr lang="en-US" altLang="zh-CN" dirty="0" smtClean="0"/>
          </a:p>
          <a:p>
            <a:r>
              <a:rPr lang="en-US" altLang="zh-CN" dirty="0" smtClean="0"/>
              <a:t>92.6%</a:t>
            </a:r>
            <a:endParaRPr lang="en-US" altLang="zh-CN" dirty="0"/>
          </a:p>
        </p:txBody>
      </p:sp>
      <p:sp>
        <p:nvSpPr>
          <p:cNvPr id="21" name="圆角矩形 20"/>
          <p:cNvSpPr/>
          <p:nvPr/>
        </p:nvSpPr>
        <p:spPr bwMode="auto">
          <a:xfrm>
            <a:off x="1043608" y="4869160"/>
            <a:ext cx="712879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1369990" y="4978042"/>
            <a:ext cx="6731951" cy="646331"/>
          </a:xfrm>
          <a:prstGeom prst="rect">
            <a:avLst/>
          </a:prstGeom>
          <a:noFill/>
        </p:spPr>
        <p:txBody>
          <a:bodyPr wrap="square" rtlCol="0">
            <a:spAutoFit/>
          </a:bodyPr>
          <a:lstStyle/>
          <a:p>
            <a:r>
              <a:rPr lang="zh-CN" altLang="en-US" dirty="0" smtClean="0"/>
              <a:t>面向社区的头痛决策支持系统实现后在北京</a:t>
            </a:r>
            <a:r>
              <a:rPr lang="en-US" altLang="zh-CN" dirty="0" smtClean="0"/>
              <a:t>301</a:t>
            </a:r>
            <a:r>
              <a:rPr lang="zh-CN" altLang="en-US" dirty="0" smtClean="0"/>
              <a:t>医院进行了临床应用，系统的界面简洁、操作明了，基本符合临床医生的需求</a:t>
            </a:r>
            <a:endParaRPr lang="zh-CN" altLang="en-US" dirty="0"/>
          </a:p>
        </p:txBody>
      </p:sp>
    </p:spTree>
    <p:extLst>
      <p:ext uri="{BB962C8B-B14F-4D97-AF65-F5344CB8AC3E}">
        <p14:creationId xmlns:p14="http://schemas.microsoft.com/office/powerpoint/2010/main" val="3123323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康复</a:t>
            </a:r>
            <a:endParaRPr lang="zh-CN" altLang="en-US" sz="1600" dirty="0">
              <a:latin typeface="微软雅黑" pitchFamily="34" charset="-122"/>
              <a:ea typeface="微软雅黑" pitchFamily="34" charset="-122"/>
            </a:endParaRPr>
          </a:p>
        </p:txBody>
      </p:sp>
      <p:sp>
        <p:nvSpPr>
          <p:cNvPr id="2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预防</a:t>
            </a:r>
            <a:endParaRPr lang="zh-CN" altLang="en-US" sz="1600" dirty="0">
              <a:latin typeface="微软雅黑" pitchFamily="34" charset="-122"/>
              <a:ea typeface="微软雅黑" pitchFamily="34" charset="-122"/>
            </a:endParaRPr>
          </a:p>
        </p:txBody>
      </p:sp>
      <p:pic>
        <p:nvPicPr>
          <p:cNvPr id="2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基本医疗</a:t>
            </a:r>
            <a:endParaRPr lang="zh-CN" altLang="en-US" sz="1600" dirty="0">
              <a:latin typeface="微软雅黑" pitchFamily="34" charset="-122"/>
              <a:ea typeface="微软雅黑" pitchFamily="34" charset="-122"/>
            </a:endParaRPr>
          </a:p>
        </p:txBody>
      </p:sp>
      <p:sp>
        <p:nvSpPr>
          <p:cNvPr id="24"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保健</a:t>
            </a:r>
            <a:endParaRPr lang="zh-CN" altLang="en-US" sz="1600" dirty="0">
              <a:latin typeface="微软雅黑" pitchFamily="34" charset="-122"/>
              <a:ea typeface="微软雅黑" pitchFamily="34" charset="-122"/>
            </a:endParaRPr>
          </a:p>
        </p:txBody>
      </p:sp>
      <p:sp>
        <p:nvSpPr>
          <p:cNvPr id="25"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健康教育</a:t>
            </a:r>
            <a:endParaRPr lang="zh-CN" altLang="en-US" sz="1400" dirty="0">
              <a:latin typeface="微软雅黑" pitchFamily="34" charset="-122"/>
              <a:ea typeface="微软雅黑" pitchFamily="34" charset="-122"/>
            </a:endParaRPr>
          </a:p>
        </p:txBody>
      </p:sp>
      <p:pic>
        <p:nvPicPr>
          <p:cNvPr id="2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微软雅黑" pitchFamily="34" charset="-122"/>
              <a:ea typeface="微软雅黑" pitchFamily="34" charset="-122"/>
            </a:endParaRPr>
          </a:p>
        </p:txBody>
      </p:sp>
      <p:pic>
        <p:nvPicPr>
          <p:cNvPr id="41" name="图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43" name="图片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
        <p:nvSpPr>
          <p:cNvPr id="44" name="TextBox 43"/>
          <p:cNvSpPr txBox="1"/>
          <p:nvPr/>
        </p:nvSpPr>
        <p:spPr>
          <a:xfrm>
            <a:off x="2116701" y="5121993"/>
            <a:ext cx="4782890" cy="646331"/>
          </a:xfrm>
          <a:prstGeom prst="rect">
            <a:avLst/>
          </a:prstGeom>
          <a:noFill/>
        </p:spPr>
        <p:txBody>
          <a:bodyPr wrap="square" rtlCol="0">
            <a:spAutoFit/>
          </a:bodyPr>
          <a:lstStyle/>
          <a:p>
            <a:r>
              <a:rPr lang="zh-CN" altLang="en-US" dirty="0">
                <a:latin typeface="微软雅黑" pitchFamily="34" charset="-122"/>
                <a:ea typeface="微软雅黑" pitchFamily="34" charset="-122"/>
              </a:rPr>
              <a:t>社区医疗服务为居民提供基本的医疗服务，是我国医疗体制改革和社区建设的重要组成部分</a:t>
            </a:r>
          </a:p>
        </p:txBody>
      </p:sp>
      <p:sp>
        <p:nvSpPr>
          <p:cNvPr id="2" name="圆角矩形 1"/>
          <p:cNvSpPr/>
          <p:nvPr/>
        </p:nvSpPr>
        <p:spPr bwMode="auto">
          <a:xfrm>
            <a:off x="1797467" y="4953812"/>
            <a:ext cx="5549066" cy="982694"/>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151618" y="3643370"/>
            <a:ext cx="7092789" cy="1224136"/>
          </a:xfrm>
          <a:prstGeom prst="roundRect">
            <a:avLst/>
          </a:prstGeom>
          <a:solidFill>
            <a:schemeClr val="accent3">
              <a:lumMod val="85000"/>
            </a:schemeClr>
          </a:solidFill>
          <a:ln w="3175" cap="flat" cmpd="sng" algn="ctr">
            <a:no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05" y="1787648"/>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15817" y="1849022"/>
            <a:ext cx="5770984"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阿尔兹海默症</a:t>
            </a:r>
            <a:r>
              <a:rPr lang="en-US" altLang="zh-CN" dirty="0" smtClean="0">
                <a:latin typeface="微软雅黑" pitchFamily="34" charset="-122"/>
                <a:ea typeface="微软雅黑" pitchFamily="34" charset="-122"/>
              </a:rPr>
              <a:t>(Alzheimer’s disease ,AD),</a:t>
            </a:r>
            <a:r>
              <a:rPr lang="zh-CN" altLang="en-US" dirty="0" smtClean="0">
                <a:latin typeface="微软雅黑" pitchFamily="34" charset="-122"/>
                <a:ea typeface="微软雅黑" pitchFamily="34" charset="-122"/>
              </a:rPr>
              <a:t>又称老年痴呆症，是一种神经退行性</a:t>
            </a:r>
            <a:r>
              <a:rPr lang="zh-CN" altLang="en-US" dirty="0">
                <a:latin typeface="微软雅黑" pitchFamily="34" charset="-122"/>
                <a:ea typeface="微软雅黑" pitchFamily="34" charset="-122"/>
              </a:rPr>
              <a:t>疾病。随着人口老龄化程度的加剧，</a:t>
            </a:r>
            <a:r>
              <a:rPr lang="en-US" altLang="zh-CN" dirty="0">
                <a:latin typeface="微软雅黑" pitchFamily="34" charset="-122"/>
                <a:ea typeface="微软雅黑" pitchFamily="34" charset="-122"/>
              </a:rPr>
              <a:t>AD</a:t>
            </a:r>
            <a:r>
              <a:rPr lang="zh-CN" altLang="en-US" dirty="0">
                <a:latin typeface="微软雅黑" pitchFamily="34" charset="-122"/>
                <a:ea typeface="微软雅黑" pitchFamily="34" charset="-122"/>
              </a:rPr>
              <a:t>已经成为继心血管疾病、肿瘤和脑卒中之后的第</a:t>
            </a:r>
            <a:r>
              <a:rPr lang="zh-CN" altLang="en-US" dirty="0">
                <a:solidFill>
                  <a:srgbClr val="FF0000"/>
                </a:solidFill>
                <a:latin typeface="微软雅黑" pitchFamily="34" charset="-122"/>
                <a:ea typeface="微软雅黑" pitchFamily="34" charset="-122"/>
              </a:rPr>
              <a:t>四</a:t>
            </a:r>
            <a:r>
              <a:rPr lang="zh-CN" altLang="en-US" dirty="0">
                <a:latin typeface="微软雅黑" pitchFamily="34" charset="-122"/>
                <a:ea typeface="微软雅黑" pitchFamily="34" charset="-122"/>
              </a:rPr>
              <a:t>位杀手，给社会和家庭带来沉重的负担</a:t>
            </a:r>
            <a:endParaRPr lang="zh-CN" altLang="en-US" dirty="0">
              <a:latin typeface="微软雅黑" pitchFamily="34" charset="-122"/>
              <a:ea typeface="微软雅黑" pitchFamily="34" charset="-122"/>
            </a:endParaRPr>
          </a:p>
        </p:txBody>
      </p:sp>
      <p:sp>
        <p:nvSpPr>
          <p:cNvPr id="10" name="矩形 9"/>
          <p:cNvSpPr/>
          <p:nvPr/>
        </p:nvSpPr>
        <p:spPr>
          <a:xfrm>
            <a:off x="1691680" y="5465026"/>
            <a:ext cx="5210745" cy="369332"/>
          </a:xfrm>
          <a:prstGeom prst="rect">
            <a:avLst/>
          </a:prstGeom>
        </p:spPr>
        <p:txBody>
          <a:bodyPr wrap="square">
            <a:spAutoFit/>
          </a:bodyPr>
          <a:lstStyle/>
          <a:p>
            <a:endParaRPr lang="zh-CN" altLang="en-US" dirty="0">
              <a:latin typeface="微软雅黑" pitchFamily="34" charset="-122"/>
              <a:ea typeface="微软雅黑" pitchFamily="34" charset="-122"/>
            </a:endParaRPr>
          </a:p>
        </p:txBody>
      </p:sp>
      <p:sp>
        <p:nvSpPr>
          <p:cNvPr id="7" name="矩形 6"/>
          <p:cNvSpPr/>
          <p:nvPr/>
        </p:nvSpPr>
        <p:spPr>
          <a:xfrm>
            <a:off x="1866631" y="3793773"/>
            <a:ext cx="6264696" cy="923330"/>
          </a:xfrm>
          <a:prstGeom prst="rect">
            <a:avLst/>
          </a:prstGeom>
        </p:spPr>
        <p:txBody>
          <a:bodyPr wrap="square">
            <a:spAutoFit/>
          </a:bodyPr>
          <a:lstStyle/>
          <a:p>
            <a:r>
              <a:rPr lang="zh-CN" altLang="en-US" dirty="0" smtClean="0">
                <a:latin typeface="微软雅黑" pitchFamily="34" charset="-122"/>
                <a:ea typeface="微软雅黑" pitchFamily="34" charset="-122"/>
              </a:rPr>
              <a:t>研究显示，年龄</a:t>
            </a:r>
            <a:r>
              <a:rPr lang="zh-CN" altLang="en-US" dirty="0">
                <a:latin typeface="微软雅黑" pitchFamily="34" charset="-122"/>
                <a:ea typeface="微软雅黑" pitchFamily="34" charset="-122"/>
              </a:rPr>
              <a:t>每增加</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岁，阿尔茨海默病患者的百分数将上升</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倍，也就是说</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60</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1</a:t>
            </a:r>
            <a:r>
              <a:rPr lang="zh-CN" altLang="en-US" dirty="0">
                <a:solidFill>
                  <a:srgbClr val="FF0000"/>
                </a:solidFill>
                <a:latin typeface="微软雅黑" pitchFamily="34" charset="-122"/>
                <a:ea typeface="微软雅黑" pitchFamily="34" charset="-122"/>
              </a:rPr>
              <a:t>％</a:t>
            </a:r>
            <a:r>
              <a:rPr lang="zh-CN" altLang="en-US" dirty="0">
                <a:latin typeface="微软雅黑" pitchFamily="34" charset="-122"/>
                <a:ea typeface="微软雅黑" pitchFamily="34" charset="-122"/>
              </a:rPr>
              <a:t>，而</a:t>
            </a:r>
            <a:r>
              <a:rPr lang="en-US" altLang="zh-CN" dirty="0">
                <a:latin typeface="微软雅黑" pitchFamily="34" charset="-122"/>
                <a:ea typeface="微软雅黑" pitchFamily="34" charset="-122"/>
              </a:rPr>
              <a:t>85</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30</a:t>
            </a:r>
            <a:r>
              <a:rPr lang="zh-CN" altLang="en-US" dirty="0" smtClean="0">
                <a:solidFill>
                  <a:srgbClr val="FF0000"/>
                </a:solidFill>
                <a:latin typeface="微软雅黑" pitchFamily="34" charset="-122"/>
                <a:ea typeface="微软雅黑" pitchFamily="34" charset="-122"/>
              </a:rPr>
              <a:t>％。</a:t>
            </a:r>
            <a:endParaRPr lang="zh-CN" altLang="en-US" dirty="0">
              <a:solidFill>
                <a:srgbClr val="FF0000"/>
              </a:solidFill>
              <a:latin typeface="微软雅黑" pitchFamily="34" charset="-122"/>
              <a:ea typeface="微软雅黑" pitchFamily="34" charset="-122"/>
            </a:endParaRPr>
          </a:p>
        </p:txBody>
      </p:sp>
      <p:sp>
        <p:nvSpPr>
          <p:cNvPr id="8" name="TextBox 7"/>
          <p:cNvSpPr txBox="1"/>
          <p:nvPr/>
        </p:nvSpPr>
        <p:spPr>
          <a:xfrm>
            <a:off x="1547663" y="5303341"/>
            <a:ext cx="630916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在社区医疗中开展阿尔兹海默症的早期筛查工作十分必要</a:t>
            </a:r>
            <a:endParaRPr lang="zh-CN" altLang="en-US"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07" y="3196840"/>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296828476"/>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p:cNvPicPr>
            <a:picLocks noChangeAspect="1" noChangeArrowheads="1"/>
          </p:cNvPicPr>
          <p:nvPr/>
        </p:nvPicPr>
        <p:blipFill>
          <a:blip r:embed="rId7" cstate="print"/>
          <a:srcRect/>
          <a:stretch>
            <a:fillRect/>
          </a:stretch>
        </p:blipFill>
        <p:spPr bwMode="auto">
          <a:xfrm>
            <a:off x="6337442" y="2247931"/>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12" name="Picture 3"/>
          <p:cNvPicPr>
            <a:picLocks noChangeAspect="1" noChangeArrowheads="1"/>
          </p:cNvPicPr>
          <p:nvPr/>
        </p:nvPicPr>
        <p:blipFill>
          <a:blip r:embed="rId8" cstate="print"/>
          <a:srcRect/>
          <a:stretch>
            <a:fillRect/>
          </a:stretch>
        </p:blipFill>
        <p:spPr bwMode="auto">
          <a:xfrm>
            <a:off x="5324277" y="2146202"/>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13" name="Picture 2"/>
          <p:cNvPicPr>
            <a:picLocks noChangeAspect="1" noChangeArrowheads="1"/>
          </p:cNvPicPr>
          <p:nvPr/>
        </p:nvPicPr>
        <p:blipFill>
          <a:blip r:embed="rId9" cstate="print"/>
          <a:srcRect/>
          <a:stretch>
            <a:fillRect/>
          </a:stretch>
        </p:blipFill>
        <p:spPr bwMode="auto">
          <a:xfrm>
            <a:off x="5803806" y="1931223"/>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15" name="矩形 14"/>
          <p:cNvSpPr/>
          <p:nvPr/>
        </p:nvSpPr>
        <p:spPr>
          <a:xfrm>
            <a:off x="5698563" y="2877916"/>
            <a:ext cx="885281" cy="369332"/>
          </a:xfrm>
          <a:prstGeom prst="rect">
            <a:avLst/>
          </a:prstGeom>
        </p:spPr>
        <p:txBody>
          <a:bodyPr wrap="square">
            <a:spAutoFit/>
          </a:bodyPr>
          <a:lstStyle/>
          <a:p>
            <a:r>
              <a:rPr lang="en-US" altLang="zh-CN" dirty="0" err="1" smtClean="0"/>
              <a:t>MoCA</a:t>
            </a:r>
            <a:endParaRPr lang="zh-CN" altLang="en-US" dirty="0"/>
          </a:p>
        </p:txBody>
      </p:sp>
      <p:sp>
        <p:nvSpPr>
          <p:cNvPr id="16" name="TextBox 15"/>
          <p:cNvSpPr txBox="1"/>
          <p:nvPr/>
        </p:nvSpPr>
        <p:spPr>
          <a:xfrm>
            <a:off x="6368915" y="2697147"/>
            <a:ext cx="1143008" cy="369332"/>
          </a:xfrm>
          <a:prstGeom prst="rect">
            <a:avLst/>
          </a:prstGeom>
          <a:noFill/>
        </p:spPr>
        <p:txBody>
          <a:bodyPr wrap="square" rtlCol="0">
            <a:spAutoFit/>
          </a:bodyPr>
          <a:lstStyle/>
          <a:p>
            <a:r>
              <a:rPr lang="en-US" dirty="0" smtClean="0"/>
              <a:t>ADAS-cog</a:t>
            </a:r>
            <a:endParaRPr lang="zh-CN" altLang="en-US" dirty="0"/>
          </a:p>
        </p:txBody>
      </p:sp>
      <p:sp>
        <p:nvSpPr>
          <p:cNvPr id="17" name="矩形 16"/>
          <p:cNvSpPr/>
          <p:nvPr/>
        </p:nvSpPr>
        <p:spPr>
          <a:xfrm>
            <a:off x="5021323" y="2431004"/>
            <a:ext cx="797013" cy="369332"/>
          </a:xfrm>
          <a:prstGeom prst="rect">
            <a:avLst/>
          </a:prstGeom>
        </p:spPr>
        <p:txBody>
          <a:bodyPr wrap="none">
            <a:spAutoFit/>
          </a:bodyPr>
          <a:lstStyle/>
          <a:p>
            <a:r>
              <a:rPr lang="en-US" altLang="zh-CN" dirty="0" smtClean="0"/>
              <a:t>MMSE</a:t>
            </a:r>
            <a:endParaRPr lang="zh-CN" altLang="en-US" dirty="0"/>
          </a:p>
        </p:txBody>
      </p:sp>
      <p:sp>
        <p:nvSpPr>
          <p:cNvPr id="18" name="流程图: 磁盘 17"/>
          <p:cNvSpPr/>
          <p:nvPr/>
        </p:nvSpPr>
        <p:spPr>
          <a:xfrm>
            <a:off x="7326440" y="2204143"/>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9" name="TextBox 18"/>
          <p:cNvSpPr txBox="1"/>
          <p:nvPr/>
        </p:nvSpPr>
        <p:spPr>
          <a:xfrm>
            <a:off x="7665390" y="2970249"/>
            <a:ext cx="1143008" cy="276999"/>
          </a:xfrm>
          <a:prstGeom prst="rect">
            <a:avLst/>
          </a:prstGeom>
          <a:noFill/>
        </p:spPr>
        <p:txBody>
          <a:bodyPr wrap="square" rtlCol="0">
            <a:spAutoFit/>
          </a:bodyPr>
          <a:lstStyle/>
          <a:p>
            <a:r>
              <a:rPr lang="en-US" altLang="zh-CN" sz="1200" dirty="0" smtClean="0"/>
              <a:t>145 Cases</a:t>
            </a:r>
            <a:endParaRPr lang="zh-CN" altLang="en-US" sz="1200" dirty="0"/>
          </a:p>
        </p:txBody>
      </p:sp>
      <p:sp>
        <p:nvSpPr>
          <p:cNvPr id="20" name="圆角矩形 19"/>
          <p:cNvSpPr/>
          <p:nvPr/>
        </p:nvSpPr>
        <p:spPr bwMode="auto">
          <a:xfrm>
            <a:off x="5419829" y="3655953"/>
            <a:ext cx="3549685"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6605267" y="5117122"/>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23" name="右大括号 22"/>
          <p:cNvSpPr/>
          <p:nvPr/>
        </p:nvSpPr>
        <p:spPr bwMode="auto">
          <a:xfrm rot="5400000">
            <a:off x="7256093" y="1988348"/>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下箭头 23"/>
          <p:cNvSpPr/>
          <p:nvPr/>
        </p:nvSpPr>
        <p:spPr>
          <a:xfrm>
            <a:off x="6954253" y="3397777"/>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266" name="Picture 2" descr="D:\basic tool\QQ\文档\794460205\FileRecv\QQ截图2014022011534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7359" y="3813887"/>
            <a:ext cx="3191039" cy="11136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表格 27"/>
          <p:cNvGraphicFramePr>
            <a:graphicFrameLocks noGrp="1"/>
          </p:cNvGraphicFramePr>
          <p:nvPr>
            <p:extLst>
              <p:ext uri="{D42A27DB-BD31-4B8C-83A1-F6EECF244321}">
                <p14:modId xmlns:p14="http://schemas.microsoft.com/office/powerpoint/2010/main" val="705746262"/>
              </p:ext>
            </p:extLst>
          </p:nvPr>
        </p:nvGraphicFramePr>
        <p:xfrm>
          <a:off x="4505018" y="1372463"/>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dirty="0">
                          <a:effectLst/>
                          <a:latin typeface="Calibri"/>
                          <a:ea typeface="仿宋_GB2312"/>
                          <a:cs typeface="Times New Roman"/>
                        </a:rPr>
                        <a:t>字段</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说明</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dirty="0" err="1">
                          <a:effectLst/>
                          <a:latin typeface="Times New Roman"/>
                          <a:ea typeface="仿宋_GB2312"/>
                          <a:cs typeface="Times New Roman"/>
                        </a:rPr>
                        <a:t>VisitDate</a:t>
                      </a:r>
                      <a:r>
                        <a:rPr lang="en-US" sz="1200" kern="100" dirty="0">
                          <a:effectLst/>
                          <a:latin typeface="Times New Roman"/>
                          <a:ea typeface="仿宋_GB2312"/>
                          <a:cs typeface="Times New Roman"/>
                        </a:rPr>
                        <a:t> </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7546">
                <a:tc>
                  <a:txBody>
                    <a:bodyPr/>
                    <a:lstStyle/>
                    <a:p>
                      <a:pPr indent="266700">
                        <a:lnSpc>
                          <a:spcPct val="150000"/>
                        </a:lnSpc>
                        <a:spcAft>
                          <a:spcPts val="0"/>
                        </a:spcAft>
                      </a:pPr>
                      <a:r>
                        <a:rPr lang="en-US" sz="1200" kern="100" dirty="0" err="1">
                          <a:effectLst/>
                          <a:latin typeface="Times New Roman"/>
                          <a:ea typeface="仿宋_GB2312"/>
                          <a:cs typeface="Times New Roman"/>
                        </a:rPr>
                        <a:t>MocaResult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ADL</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GDS</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单词记忆和辨认能力测试结果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图片记忆能力测试结果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1306">
                <a:tc>
                  <a:txBody>
                    <a:bodyPr/>
                    <a:lstStyle/>
                    <a:p>
                      <a:pPr indent="266700">
                        <a:lnSpc>
                          <a:spcPct val="150000"/>
                        </a:lnSpc>
                        <a:spcAft>
                          <a:spcPts val="0"/>
                        </a:spcAft>
                      </a:pPr>
                      <a:r>
                        <a:rPr lang="en-US" sz="1200" kern="100" dirty="0">
                          <a:effectLst/>
                          <a:latin typeface="Times New Roman"/>
                          <a:ea typeface="仿宋_GB2312"/>
                          <a:cs typeface="Times New Roman"/>
                        </a:rPr>
                        <a:t>Number</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086006785"/>
              </p:ext>
            </p:extLst>
          </p:nvPr>
        </p:nvGraphicFramePr>
        <p:xfrm>
          <a:off x="4505018" y="3792684"/>
          <a:ext cx="4464496" cy="2846140"/>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30" name="图片 29"/>
          <p:cNvPicPr/>
          <p:nvPr/>
        </p:nvPicPr>
        <p:blipFill>
          <a:blip r:embed="rId11">
            <a:extLst>
              <a:ext uri="{28A0092B-C50C-407E-A947-70E740481C1C}">
                <a14:useLocalDpi xmlns:a14="http://schemas.microsoft.com/office/drawing/2010/main" val="0"/>
              </a:ext>
            </a:extLst>
          </a:blip>
          <a:srcRect/>
          <a:stretch>
            <a:fillRect/>
          </a:stretch>
        </p:blipFill>
        <p:spPr bwMode="auto">
          <a:xfrm>
            <a:off x="4465644" y="4077072"/>
            <a:ext cx="4503870" cy="2556722"/>
          </a:xfrm>
          <a:prstGeom prst="rect">
            <a:avLst/>
          </a:prstGeom>
          <a:noFill/>
          <a:ln>
            <a:noFill/>
          </a:ln>
        </p:spPr>
      </p:pic>
      <p:pic>
        <p:nvPicPr>
          <p:cNvPr id="31" name="图片 30"/>
          <p:cNvPicPr/>
          <p:nvPr/>
        </p:nvPicPr>
        <p:blipFill>
          <a:blip r:embed="rId12">
            <a:extLst>
              <a:ext uri="{28A0092B-C50C-407E-A947-70E740481C1C}">
                <a14:useLocalDpi xmlns:a14="http://schemas.microsoft.com/office/drawing/2010/main" val="0"/>
              </a:ext>
            </a:extLst>
          </a:blip>
          <a:srcRect/>
          <a:stretch>
            <a:fillRect/>
          </a:stretch>
        </p:blipFill>
        <p:spPr bwMode="auto">
          <a:xfrm>
            <a:off x="4465644" y="1384092"/>
            <a:ext cx="4503870" cy="269298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33</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25180425"/>
              </p:ext>
            </p:extLst>
          </p:nvPr>
        </p:nvGraphicFramePr>
        <p:xfrm>
          <a:off x="3436331" y="1988840"/>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611560" y="1225716"/>
            <a:ext cx="7920880"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系统在临床应用后评估结果如下，根据评估进行分析研究后已得到准确率接近但简化输入参数的贝叶斯网络，下一步根据此结果将对于系统进行更新</a:t>
            </a:r>
            <a:endParaRPr lang="zh-CN" altLang="en-US" dirty="0">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3483935228"/>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43608" y="4401292"/>
            <a:ext cx="144016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知识库更新</a:t>
            </a:r>
            <a:endParaRPr lang="zh-CN" altLang="en-US" dirty="0">
              <a:latin typeface="微软雅黑" pitchFamily="34" charset="-122"/>
              <a:ea typeface="微软雅黑" pitchFamily="34" charset="-122"/>
            </a:endParaRPr>
          </a:p>
        </p:txBody>
      </p:sp>
      <p:sp>
        <p:nvSpPr>
          <p:cNvPr id="8" name="TextBox 7"/>
          <p:cNvSpPr txBox="1"/>
          <p:nvPr/>
        </p:nvSpPr>
        <p:spPr>
          <a:xfrm>
            <a:off x="4355976" y="4124293"/>
            <a:ext cx="1257846"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更新问诊界面的</a:t>
            </a:r>
            <a:r>
              <a:rPr lang="zh-CN" altLang="en-US" dirty="0" smtClean="0">
                <a:latin typeface="微软雅黑" pitchFamily="34" charset="-122"/>
                <a:ea typeface="微软雅黑" pitchFamily="34" charset="-122"/>
              </a:rPr>
              <a:t>模板文件</a:t>
            </a:r>
            <a:endParaRPr lang="zh-CN" altLang="en-US" dirty="0">
              <a:latin typeface="微软雅黑" pitchFamily="34" charset="-122"/>
              <a:ea typeface="微软雅黑" pitchFamily="34" charset="-122"/>
            </a:endParaRPr>
          </a:p>
        </p:txBody>
      </p:sp>
      <p:sp>
        <p:nvSpPr>
          <p:cNvPr id="9" name="TextBox 8"/>
          <p:cNvSpPr txBox="1"/>
          <p:nvPr/>
        </p:nvSpPr>
        <p:spPr>
          <a:xfrm>
            <a:off x="2771800" y="4283290"/>
            <a:ext cx="11147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数据交互模块实现</a:t>
            </a:r>
            <a:endParaRPr lang="zh-CN" altLang="en-US"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685858"/>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76256" y="5517232"/>
            <a:ext cx="936104"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新系统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07046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3200" b="1" dirty="0" smtClean="0">
                <a:solidFill>
                  <a:srgbClr val="FFFFFF"/>
                </a:solidFill>
                <a:latin typeface="微软雅黑" pitchFamily="34" charset="-122"/>
                <a:ea typeface="微软雅黑" pitchFamily="34" charset="-122"/>
                <a:cs typeface="Times New Roman" pitchFamily="18" charset="0"/>
              </a:rPr>
              <a:t>总结</a:t>
            </a:r>
            <a:endParaRPr lang="zh-CN" altLang="en-US" sz="3200" b="1" dirty="0">
              <a:solidFill>
                <a:srgbClr val="FFFFFF"/>
              </a:solidFill>
              <a:latin typeface="微软雅黑" pitchFamily="34" charset="-122"/>
              <a:ea typeface="微软雅黑" pitchFamily="34" charset="-122"/>
              <a:cs typeface="Times New Roman" pitchFamily="18" charset="0"/>
            </a:endParaRPr>
          </a:p>
        </p:txBody>
      </p:sp>
      <p:sp>
        <p:nvSpPr>
          <p:cNvPr id="4" name="TextBox 3"/>
          <p:cNvSpPr txBox="1"/>
          <p:nvPr/>
        </p:nvSpPr>
        <p:spPr>
          <a:xfrm>
            <a:off x="261864" y="1772816"/>
            <a:ext cx="8424936" cy="3970318"/>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针对社区</a:t>
            </a:r>
            <a:r>
              <a:rPr lang="zh-CN" altLang="en-US" sz="2000" kern="0" dirty="0">
                <a:latin typeface="微软雅黑" pitchFamily="34" charset="-122"/>
                <a:ea typeface="微软雅黑" pitchFamily="34" charset="-122"/>
              </a:rPr>
              <a:t>医疗中诊疗水平低下的问题，提出将临床决策支持应用于社区医疗的服务模式，并以疾病诊断为切入点</a:t>
            </a:r>
            <a:r>
              <a:rPr lang="zh-CN" altLang="en-US" sz="2000" kern="0" dirty="0" smtClean="0">
                <a:latin typeface="微软雅黑" pitchFamily="34" charset="-122"/>
                <a:ea typeface="微软雅黑" pitchFamily="34" charset="-122"/>
              </a:rPr>
              <a:t>，设计和开发出满足</a:t>
            </a:r>
            <a:r>
              <a:rPr lang="zh-CN" altLang="en-US" sz="2000" kern="0" dirty="0">
                <a:latin typeface="微软雅黑" pitchFamily="34" charset="-122"/>
                <a:ea typeface="微软雅黑" pitchFamily="34" charset="-122"/>
              </a:rPr>
              <a:t>社区医疗需求的疾病决策支持系统框架</a:t>
            </a:r>
            <a:endParaRPr lang="en-US" altLang="zh-CN" sz="2000" kern="0" dirty="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1</a:t>
            </a:r>
            <a:r>
              <a:rPr lang="zh-CN" altLang="en-US" sz="2000" kern="0" dirty="0" smtClean="0">
                <a:latin typeface="微软雅黑" pitchFamily="34" charset="-122"/>
                <a:ea typeface="微软雅黑" pitchFamily="34" charset="-122"/>
              </a:rPr>
              <a:t>：各种常见疾病的决策支持服务的动态添加和更新</a:t>
            </a:r>
            <a:endParaRPr lang="en-US" altLang="zh-CN" sz="2000" kern="0" dirty="0" smtClean="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2</a:t>
            </a:r>
            <a:r>
              <a:rPr lang="zh-CN" altLang="en-US" sz="2000" kern="0" dirty="0" smtClean="0">
                <a:latin typeface="微软雅黑" pitchFamily="34" charset="-122"/>
                <a:ea typeface="微软雅黑" pitchFamily="34" charset="-122"/>
              </a:rPr>
              <a:t>：复杂多样的医疗数据的海量存储和管理</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以头痛和阿尔兹海默症为例开展基于该框架的系统实践，开发实现了原发性头痛诊断决策支持系统和阿尔兹海默症诊断决策支持系统，并对系统框架的可用性和可扩展性进行验证和讨论</a:t>
            </a: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目前系统问诊内容以文本为主，缺少图像</a:t>
            </a:r>
            <a:r>
              <a:rPr lang="zh-CN" altLang="en-US" sz="2000" kern="0" dirty="0">
                <a:latin typeface="微软雅黑" pitchFamily="34" charset="-122"/>
                <a:ea typeface="微软雅黑" pitchFamily="34" charset="-122"/>
              </a:rPr>
              <a:t>信息的录入、查询和展示</a:t>
            </a:r>
            <a:r>
              <a:rPr lang="zh-CN" altLang="en-US" sz="2000" kern="0" dirty="0" smtClean="0">
                <a:latin typeface="微软雅黑" pitchFamily="34" charset="-122"/>
                <a:ea typeface="微软雅黑" pitchFamily="34" charset="-122"/>
              </a:rPr>
              <a:t>功能，下一阶段可使用</a:t>
            </a:r>
            <a:r>
              <a:rPr lang="en-US" altLang="zh-CN" sz="2000" kern="0" dirty="0" err="1">
                <a:latin typeface="微软雅黑" pitchFamily="34" charset="-122"/>
                <a:ea typeface="微软雅黑" pitchFamily="34" charset="-122"/>
              </a:rPr>
              <a:t>MongoDB</a:t>
            </a:r>
            <a:r>
              <a:rPr lang="zh-CN" altLang="en-US" sz="2000" kern="0" dirty="0">
                <a:latin typeface="微软雅黑" pitchFamily="34" charset="-122"/>
                <a:ea typeface="微软雅黑" pitchFamily="34" charset="-122"/>
              </a:rPr>
              <a:t>的子模块</a:t>
            </a:r>
            <a:r>
              <a:rPr lang="en-US" altLang="zh-CN" sz="2000" kern="0" dirty="0">
                <a:latin typeface="微软雅黑" pitchFamily="34" charset="-122"/>
                <a:ea typeface="微软雅黑" pitchFamily="34" charset="-122"/>
              </a:rPr>
              <a:t> </a:t>
            </a:r>
            <a:r>
              <a:rPr lang="en-US" altLang="zh-CN" sz="2000" kern="0" dirty="0" err="1">
                <a:latin typeface="微软雅黑" pitchFamily="34" charset="-122"/>
                <a:ea typeface="微软雅黑" pitchFamily="34" charset="-122"/>
              </a:rPr>
              <a:t>GridFS</a:t>
            </a:r>
            <a:r>
              <a:rPr lang="zh-CN" altLang="en-US" sz="2000" kern="0" dirty="0">
                <a:latin typeface="微软雅黑" pitchFamily="34" charset="-122"/>
                <a:ea typeface="微软雅黑" pitchFamily="34" charset="-122"/>
              </a:rPr>
              <a:t>实现分布式文件存储</a:t>
            </a:r>
            <a:r>
              <a:rPr lang="zh-CN" altLang="en-US" sz="2000" kern="0" dirty="0" smtClean="0">
                <a:latin typeface="微软雅黑" pitchFamily="34" charset="-122"/>
                <a:ea typeface="微软雅黑" pitchFamily="34" charset="-122"/>
              </a:rPr>
              <a:t>从而实现临床医疗图像</a:t>
            </a:r>
            <a:r>
              <a:rPr lang="zh-CN" altLang="en-US" sz="2000" kern="0" dirty="0">
                <a:latin typeface="微软雅黑" pitchFamily="34" charset="-122"/>
                <a:ea typeface="微软雅黑" pitchFamily="34" charset="-122"/>
              </a:rPr>
              <a:t>信息</a:t>
            </a:r>
            <a:r>
              <a:rPr lang="zh-CN" altLang="en-US" sz="2000" kern="0" dirty="0" smtClean="0">
                <a:latin typeface="微软雅黑" pitchFamily="34" charset="-122"/>
                <a:ea typeface="微软雅黑" pitchFamily="34" charset="-122"/>
              </a:rPr>
              <a:t>的录入与管理功能</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系统中病人的基本信息录入的功能可通过开发与社区医疗电子病历系统数据交互的组件实现自动化，减少手动输入量，增加系统的用户友好性</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建立面向专家的知识表达和更新平台，帮助专家和医疗信息工作者的协同合作，提高系统开发和更新的效率</a:t>
            </a: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464649"/>
          </a:xfrm>
          <a:prstGeom prst="rect">
            <a:avLst/>
          </a:prstGeom>
          <a:noFill/>
        </p:spPr>
        <p:txBody>
          <a:bodyPr wrap="square" rtlCol="0">
            <a:spAutoFit/>
          </a:bodyPr>
          <a:lstStyle/>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感谢各位答辩委员和在场参加我答辩的所有老师和同学</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感谢段会龙老师、吕旭东老师对我的教诲和指导</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感谢实验室所有老师、同学对我的帮助</a:t>
            </a:r>
            <a:endParaRPr lang="en-US" altLang="zh-CN" sz="2400" kern="0" dirty="0">
              <a:latin typeface="微软雅黑" pitchFamily="34" charset="-122"/>
              <a:ea typeface="微软雅黑" pitchFamily="34" charset="-122"/>
            </a:endParaRP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医疗现状</a:t>
            </a:r>
            <a:endParaRPr lang="zh-CN" altLang="en-US" dirty="0">
              <a:latin typeface="微软雅黑" pitchFamily="34" charset="-122"/>
              <a:ea typeface="微软雅黑" pitchFamily="34" charset="-122"/>
            </a:endParaRPr>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理想医疗模式</a:t>
            </a:r>
            <a:endParaRPr lang="zh-CN" altLang="en-US" dirty="0">
              <a:latin typeface="微软雅黑" pitchFamily="34" charset="-122"/>
              <a:ea typeface="微软雅黑" pitchFamily="34" charset="-122"/>
            </a:endParaRPr>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大医院医疗负担过重，超负荷运作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社区承担常见疾病的诊疗工作，中心医院专注于解决疑难杂症的诊疗问题</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17210" y="2568694"/>
            <a:ext cx="4680520" cy="1819148"/>
          </a:xfrm>
          <a:prstGeom prst="ellipse">
            <a:avLst/>
          </a:prstGeom>
          <a:solidFill>
            <a:schemeClr val="accent3">
              <a:lumMod val="8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a:t>
            </a:r>
            <a:r>
              <a:rPr lang="en-US" altLang="zh-CN" dirty="0">
                <a:solidFill>
                  <a:srgbClr val="FF0000"/>
                </a:solidFill>
              </a:rPr>
              <a:t>computer systems</a:t>
            </a:r>
            <a:r>
              <a:rPr lang="en-US" altLang="zh-CN" dirty="0"/>
              <a:t> designed to </a:t>
            </a:r>
            <a:r>
              <a:rPr lang="en-US" altLang="zh-CN" dirty="0">
                <a:solidFill>
                  <a:srgbClr val="FF0000"/>
                </a:solidFill>
              </a:rPr>
              <a:t>impact</a:t>
            </a:r>
            <a:r>
              <a:rPr lang="en-US" altLang="zh-CN" dirty="0"/>
              <a:t> clinician </a:t>
            </a:r>
            <a:r>
              <a:rPr lang="en-US" altLang="zh-CN" dirty="0">
                <a:solidFill>
                  <a:srgbClr val="FF0000"/>
                </a:solidFill>
              </a:rPr>
              <a:t>decision making </a:t>
            </a:r>
            <a:r>
              <a:rPr lang="en-US" altLang="zh-CN" dirty="0"/>
              <a:t>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EMS</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Archimedes</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 </a:t>
            </a:r>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IndiGO</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Auminence</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Dxplain</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Isabel</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Micromedex</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神经外科决策支持系统</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心脏病决策支持系统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Mycin</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Internist</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latin typeface="微软雅黑" pitchFamily="34" charset="-122"/>
                <a:ea typeface="微软雅黑" pitchFamily="34" charset="-122"/>
              </a:rPr>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中心医院</a:t>
            </a:r>
            <a:endParaRPr lang="zh-CN" altLang="en-US" dirty="0">
              <a:latin typeface="微软雅黑" pitchFamily="34" charset="-122"/>
              <a:ea typeface="微软雅黑" pitchFamily="34" charset="-122"/>
            </a:endParaRPr>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社区医院</a:t>
            </a:r>
            <a:endParaRPr lang="zh-CN" altLang="en-US" dirty="0">
              <a:latin typeface="微软雅黑" pitchFamily="34" charset="-122"/>
              <a:ea typeface="微软雅黑" pitchFamily="34" charset="-122"/>
            </a:endParaRPr>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rot="16200000">
            <a:off x="-1044743" y="3312167"/>
            <a:ext cx="3772638"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3" name="Picture 3" descr="D:\360data\重要数据\我的图片\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43" y="1535665"/>
            <a:ext cx="2362200" cy="19335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10743" y="2218124"/>
            <a:ext cx="461665" cy="2950223"/>
          </a:xfrm>
          <a:prstGeom prst="rect">
            <a:avLst/>
          </a:prstGeom>
          <a:noFill/>
        </p:spPr>
        <p:txBody>
          <a:bodyPr vert="eaVert" wrap="square" rtlCol="0">
            <a:spAutoFit/>
          </a:bodyPr>
          <a:lstStyle/>
          <a:p>
            <a:r>
              <a:rPr lang="zh-CN" altLang="en-US" dirty="0" smtClean="0"/>
              <a:t>社区疾病诊断决策支持系统</a:t>
            </a:r>
            <a:endParaRPr lang="zh-CN" altLang="en-US" dirty="0"/>
          </a:p>
        </p:txBody>
      </p:sp>
      <p:sp>
        <p:nvSpPr>
          <p:cNvPr id="15" name="下箭头 14"/>
          <p:cNvSpPr/>
          <p:nvPr/>
        </p:nvSpPr>
        <p:spPr bwMode="auto">
          <a:xfrm rot="14199070">
            <a:off x="1379168" y="2151319"/>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6"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15" y="4093795"/>
            <a:ext cx="1554170" cy="1664976"/>
          </a:xfrm>
          <a:prstGeom prst="rect">
            <a:avLst/>
          </a:prstGeom>
          <a:noFill/>
          <a:extLst>
            <a:ext uri="{909E8E84-426E-40DD-AFC4-6F175D3DCCD1}">
              <a14:hiddenFill xmlns:a14="http://schemas.microsoft.com/office/drawing/2010/main">
                <a:solidFill>
                  <a:srgbClr val="FFFFFF"/>
                </a:solidFill>
              </a14:hiddenFill>
            </a:ext>
          </a:extLst>
        </p:spPr>
      </p:pic>
      <p:sp>
        <p:nvSpPr>
          <p:cNvPr id="17" name="下箭头 16"/>
          <p:cNvSpPr/>
          <p:nvPr/>
        </p:nvSpPr>
        <p:spPr bwMode="auto">
          <a:xfrm rot="19017510">
            <a:off x="1414409" y="4302653"/>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1763688" y="3323903"/>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38" name="TextBox 37"/>
          <p:cNvSpPr txBox="1"/>
          <p:nvPr/>
        </p:nvSpPr>
        <p:spPr>
          <a:xfrm>
            <a:off x="1632767" y="5805264"/>
            <a:ext cx="3201945" cy="369332"/>
          </a:xfrm>
          <a:prstGeom prst="rect">
            <a:avLst/>
          </a:prstGeom>
          <a:noFill/>
        </p:spPr>
        <p:txBody>
          <a:bodyPr wrap="square" rtlCol="0">
            <a:spAutoFit/>
          </a:bodyPr>
          <a:lstStyle/>
          <a:p>
            <a:r>
              <a:rPr lang="zh-CN" altLang="en-US" dirty="0" smtClean="0"/>
              <a:t>决策支持涵盖</a:t>
            </a:r>
            <a:r>
              <a:rPr lang="zh-CN" altLang="en-US" dirty="0" smtClean="0"/>
              <a:t>常见疾病的诊断</a:t>
            </a:r>
            <a:endParaRPr lang="zh-CN" altLang="en-US" dirty="0"/>
          </a:p>
        </p:txBody>
      </p:sp>
      <p:grpSp>
        <p:nvGrpSpPr>
          <p:cNvPr id="39" name="组合 38"/>
          <p:cNvGrpSpPr/>
          <p:nvPr/>
        </p:nvGrpSpPr>
        <p:grpSpPr>
          <a:xfrm>
            <a:off x="5238988" y="4654078"/>
            <a:ext cx="3368331" cy="1469281"/>
            <a:chOff x="899592" y="1772816"/>
            <a:chExt cx="6991350" cy="1994841"/>
          </a:xfrm>
          <a:effectLst/>
        </p:grpSpPr>
        <p:sp>
          <p:nvSpPr>
            <p:cNvPr id="40"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1"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2"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grpSp>
        <p:nvGrpSpPr>
          <p:cNvPr id="43" name="组合 42"/>
          <p:cNvGrpSpPr/>
          <p:nvPr/>
        </p:nvGrpSpPr>
        <p:grpSpPr>
          <a:xfrm>
            <a:off x="5468568" y="1628800"/>
            <a:ext cx="3368331" cy="1513082"/>
            <a:chOff x="899592" y="1772816"/>
            <a:chExt cx="6991350" cy="1994841"/>
          </a:xfrm>
          <a:effectLst/>
        </p:grpSpPr>
        <p:sp>
          <p:nvSpPr>
            <p:cNvPr id="44"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5"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6"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sp>
        <p:nvSpPr>
          <p:cNvPr id="47" name="矩形 46"/>
          <p:cNvSpPr/>
          <p:nvPr/>
        </p:nvSpPr>
        <p:spPr>
          <a:xfrm>
            <a:off x="4932040" y="4988199"/>
            <a:ext cx="3537105" cy="923330"/>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各种常见疾病的决策支持服务的动态添加和更新</a:t>
            </a:r>
            <a:endParaRPr lang="en-US" altLang="zh-CN" kern="0" dirty="0">
              <a:solidFill>
                <a:schemeClr val="bg1"/>
              </a:solidFill>
              <a:latin typeface="微软雅黑" pitchFamily="34" charset="-122"/>
              <a:ea typeface="微软雅黑" pitchFamily="34" charset="-122"/>
            </a:endParaRPr>
          </a:p>
        </p:txBody>
      </p:sp>
      <p:sp>
        <p:nvSpPr>
          <p:cNvPr id="48" name="矩形 47"/>
          <p:cNvSpPr/>
          <p:nvPr/>
        </p:nvSpPr>
        <p:spPr>
          <a:xfrm>
            <a:off x="5054267" y="1956872"/>
            <a:ext cx="3694197" cy="874407"/>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复杂多样的医疗数据的海量存储和管理</a:t>
            </a:r>
            <a:endParaRPr lang="en-US" altLang="zh-CN"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3073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9</a:t>
            </a:fld>
            <a:endParaRPr lang="en-US" altLang="zh-CN" dirty="0"/>
          </a:p>
        </p:txBody>
      </p:sp>
      <p:sp>
        <p:nvSpPr>
          <p:cNvPr id="12" name="圆角矩形 11"/>
          <p:cNvSpPr/>
          <p:nvPr/>
        </p:nvSpPr>
        <p:spPr bwMode="auto">
          <a:xfrm>
            <a:off x="2107204" y="2135467"/>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矩形 12"/>
          <p:cNvSpPr/>
          <p:nvPr/>
        </p:nvSpPr>
        <p:spPr bwMode="auto">
          <a:xfrm>
            <a:off x="2380085" y="2368008"/>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4" name="矩形 13"/>
          <p:cNvSpPr/>
          <p:nvPr/>
        </p:nvSpPr>
        <p:spPr bwMode="auto">
          <a:xfrm>
            <a:off x="3174461" y="2295760"/>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5" name="矩形 14"/>
          <p:cNvSpPr/>
          <p:nvPr/>
        </p:nvSpPr>
        <p:spPr bwMode="auto">
          <a:xfrm>
            <a:off x="3174462" y="3357942"/>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6" name="流程图: 磁盘 15"/>
          <p:cNvSpPr/>
          <p:nvPr/>
        </p:nvSpPr>
        <p:spPr bwMode="auto">
          <a:xfrm>
            <a:off x="4647916" y="3450499"/>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cxnSp>
        <p:nvCxnSpPr>
          <p:cNvPr id="17" name="直接箭头连接符 16"/>
          <p:cNvCxnSpPr>
            <a:stCxn id="14" idx="1"/>
            <a:endCxn id="13" idx="3"/>
          </p:cNvCxnSpPr>
          <p:nvPr/>
        </p:nvCxnSpPr>
        <p:spPr bwMode="auto">
          <a:xfrm flipH="1">
            <a:off x="2804370" y="2580351"/>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2804370" y="3097629"/>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4314470" y="2627752"/>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3744466" y="2864942"/>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4314471" y="3610996"/>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2426053" y="2482007"/>
            <a:ext cx="332351" cy="138499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人</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机</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交</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互</a:t>
            </a:r>
            <a:endParaRPr lang="zh-CN" altLang="en-US" sz="1200" dirty="0">
              <a:latin typeface="微软雅黑" pitchFamily="34" charset="-122"/>
              <a:ea typeface="微软雅黑" pitchFamily="34" charset="-122"/>
            </a:endParaRPr>
          </a:p>
        </p:txBody>
      </p:sp>
      <p:sp>
        <p:nvSpPr>
          <p:cNvPr id="23" name="TextBox 22"/>
          <p:cNvSpPr txBox="1"/>
          <p:nvPr/>
        </p:nvSpPr>
        <p:spPr>
          <a:xfrm>
            <a:off x="3329716" y="2459879"/>
            <a:ext cx="849274"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解 释 器</a:t>
            </a:r>
            <a:endParaRPr lang="zh-CN" altLang="en-US" sz="1200" dirty="0">
              <a:latin typeface="微软雅黑" pitchFamily="34" charset="-122"/>
              <a:ea typeface="微软雅黑" pitchFamily="34" charset="-122"/>
            </a:endParaRPr>
          </a:p>
        </p:txBody>
      </p:sp>
      <p:sp>
        <p:nvSpPr>
          <p:cNvPr id="24" name="TextBox 23"/>
          <p:cNvSpPr txBox="1"/>
          <p:nvPr/>
        </p:nvSpPr>
        <p:spPr>
          <a:xfrm>
            <a:off x="3228896" y="3550250"/>
            <a:ext cx="950094"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推 理 引 擎</a:t>
            </a:r>
            <a:endParaRPr lang="zh-CN" altLang="en-US" sz="1200" dirty="0">
              <a:latin typeface="微软雅黑" pitchFamily="34" charset="-122"/>
              <a:ea typeface="微软雅黑" pitchFamily="34" charset="-122"/>
            </a:endParaRPr>
          </a:p>
        </p:txBody>
      </p:sp>
      <p:sp>
        <p:nvSpPr>
          <p:cNvPr id="25" name="TextBox 24"/>
          <p:cNvSpPr txBox="1"/>
          <p:nvPr/>
        </p:nvSpPr>
        <p:spPr>
          <a:xfrm>
            <a:off x="4723840" y="3647123"/>
            <a:ext cx="670412"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知识库</a:t>
            </a:r>
            <a:endParaRPr lang="zh-CN" altLang="en-US" sz="1200" dirty="0">
              <a:latin typeface="微软雅黑" pitchFamily="34" charset="-122"/>
              <a:ea typeface="微软雅黑" pitchFamily="34" charset="-122"/>
            </a:endParaRPr>
          </a:p>
        </p:txBody>
      </p:sp>
      <p:sp>
        <p:nvSpPr>
          <p:cNvPr id="26" name="流程图: 磁盘 25"/>
          <p:cNvSpPr/>
          <p:nvPr/>
        </p:nvSpPr>
        <p:spPr bwMode="auto">
          <a:xfrm>
            <a:off x="4756510" y="2310689"/>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27" name="TextBox 26"/>
          <p:cNvSpPr txBox="1"/>
          <p:nvPr/>
        </p:nvSpPr>
        <p:spPr>
          <a:xfrm>
            <a:off x="4758310" y="2489252"/>
            <a:ext cx="80921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工作存储</a:t>
            </a:r>
            <a:endParaRPr lang="zh-CN" altLang="en-US" sz="1200" dirty="0">
              <a:latin typeface="微软雅黑" pitchFamily="34" charset="-122"/>
              <a:ea typeface="微软雅黑" pitchFamily="34" charset="-122"/>
            </a:endParaRPr>
          </a:p>
        </p:txBody>
      </p:sp>
      <p:sp>
        <p:nvSpPr>
          <p:cNvPr id="28" name="圆角矩形 27"/>
          <p:cNvSpPr/>
          <p:nvPr/>
        </p:nvSpPr>
        <p:spPr bwMode="auto">
          <a:xfrm>
            <a:off x="3050676" y="2242880"/>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29" name="圆角矩形 28"/>
          <p:cNvSpPr/>
          <p:nvPr/>
        </p:nvSpPr>
        <p:spPr bwMode="auto">
          <a:xfrm>
            <a:off x="4723840" y="2242880"/>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0" name="圆角矩形 29"/>
          <p:cNvSpPr/>
          <p:nvPr/>
        </p:nvSpPr>
        <p:spPr bwMode="auto">
          <a:xfrm>
            <a:off x="2281662" y="2310690"/>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决策支持系统框架扩展</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5" name="圆角矩形标注 114"/>
          <p:cNvSpPr/>
          <p:nvPr/>
        </p:nvSpPr>
        <p:spPr bwMode="auto">
          <a:xfrm>
            <a:off x="324635" y="1220165"/>
            <a:ext cx="1704295" cy="1224136"/>
          </a:xfrm>
          <a:prstGeom prst="wedgeRoundRectCallout">
            <a:avLst>
              <a:gd name="adj1" fmla="val 84387"/>
              <a:gd name="adj2" fmla="val 37675"/>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16" name="圆角矩形标注 115"/>
          <p:cNvSpPr/>
          <p:nvPr/>
        </p:nvSpPr>
        <p:spPr bwMode="auto">
          <a:xfrm>
            <a:off x="754878" y="4496798"/>
            <a:ext cx="3002209" cy="1212218"/>
          </a:xfrm>
          <a:prstGeom prst="wedgeRoundRectCallout">
            <a:avLst>
              <a:gd name="adj1" fmla="val 34008"/>
              <a:gd name="adj2" fmla="val -98706"/>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17" name="文本框 42"/>
          <p:cNvSpPr txBox="1"/>
          <p:nvPr/>
        </p:nvSpPr>
        <p:spPr>
          <a:xfrm>
            <a:off x="698618" y="4496798"/>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118" name="圆角矩形标注 117"/>
          <p:cNvSpPr/>
          <p:nvPr/>
        </p:nvSpPr>
        <p:spPr bwMode="auto">
          <a:xfrm>
            <a:off x="6355676" y="1844824"/>
            <a:ext cx="2088232" cy="2156012"/>
          </a:xfrm>
          <a:prstGeom prst="wedgeRoundRectCallout">
            <a:avLst>
              <a:gd name="adj1" fmla="val -84889"/>
              <a:gd name="adj2" fmla="val -17953"/>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19" name="椭圆 118"/>
          <p:cNvSpPr/>
          <p:nvPr/>
        </p:nvSpPr>
        <p:spPr bwMode="auto">
          <a:xfrm>
            <a:off x="899592" y="2934771"/>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20" name="左右箭头 119"/>
          <p:cNvSpPr/>
          <p:nvPr/>
        </p:nvSpPr>
        <p:spPr bwMode="auto">
          <a:xfrm>
            <a:off x="1629386" y="3060714"/>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21" name="TextBox 120"/>
          <p:cNvSpPr txBox="1"/>
          <p:nvPr/>
        </p:nvSpPr>
        <p:spPr>
          <a:xfrm>
            <a:off x="972011" y="3024627"/>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22" name="文本框 39"/>
          <p:cNvSpPr txBox="1"/>
          <p:nvPr/>
        </p:nvSpPr>
        <p:spPr>
          <a:xfrm>
            <a:off x="479041" y="1260077"/>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123" name="文本框 43"/>
          <p:cNvSpPr txBox="1"/>
          <p:nvPr/>
        </p:nvSpPr>
        <p:spPr>
          <a:xfrm>
            <a:off x="6466230" y="1919108"/>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124" name="圆角矩形标注 123"/>
          <p:cNvSpPr/>
          <p:nvPr/>
        </p:nvSpPr>
        <p:spPr bwMode="auto">
          <a:xfrm>
            <a:off x="4633039" y="4725143"/>
            <a:ext cx="3539361" cy="1472403"/>
          </a:xfrm>
          <a:prstGeom prst="wedgeRoundRectCallout">
            <a:avLst>
              <a:gd name="adj1" fmla="val -26591"/>
              <a:gd name="adj2" fmla="val -94956"/>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4842144" y="4999679"/>
            <a:ext cx="3248172" cy="923330"/>
          </a:xfrm>
          <a:prstGeom prst="rect">
            <a:avLst/>
          </a:prstGeom>
          <a:noFill/>
        </p:spPr>
        <p:txBody>
          <a:bodyPr wrap="square" rtlCol="0">
            <a:spAutoFit/>
          </a:bodyPr>
          <a:lstStyle/>
          <a:p>
            <a:r>
              <a:rPr lang="zh-CN" altLang="en-US" dirty="0" smtClean="0"/>
              <a:t>社区医疗机构数目庞大、分布全国。系统的应用规模需要存储和计算性功能可扩展的平台</a:t>
            </a:r>
            <a:endParaRPr lang="zh-CN" altLang="en-US" dirty="0"/>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15378</TotalTime>
  <Words>3020</Words>
  <Application>Microsoft Office PowerPoint</Application>
  <PresentationFormat>全屏显示(4:3)</PresentationFormat>
  <Paragraphs>538</Paragraphs>
  <Slides>37</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0"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700</cp:revision>
  <dcterms:created xsi:type="dcterms:W3CDTF">2013-12-18T05:22:15Z</dcterms:created>
  <dcterms:modified xsi:type="dcterms:W3CDTF">2014-03-03T12:24:04Z</dcterms:modified>
</cp:coreProperties>
</file>